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3" r:id="rId4"/>
    <p:sldId id="284" r:id="rId5"/>
    <p:sldId id="258" r:id="rId6"/>
    <p:sldId id="3338" r:id="rId7"/>
    <p:sldId id="285" r:id="rId8"/>
    <p:sldId id="286" r:id="rId9"/>
    <p:sldId id="3337" r:id="rId10"/>
    <p:sldId id="566" r:id="rId11"/>
    <p:sldId id="298" r:id="rId12"/>
    <p:sldId id="259" r:id="rId1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08524-2AA4-4A5D-9666-FDD9E9498D8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08E4CE3-13D3-498A-AE7E-52DDA530507C}">
      <dgm:prSet phldrT="[Texto]" custT="1"/>
      <dgm:spPr/>
      <dgm:t>
        <a:bodyPr/>
        <a:lstStyle/>
        <a:p>
          <a:r>
            <a:rPr lang="es-GT" sz="1600" dirty="0"/>
            <a:t>Acciones de nuestros Socios</a:t>
          </a:r>
        </a:p>
      </dgm:t>
    </dgm:pt>
    <dgm:pt modelId="{08355017-3C2A-41E6-8F07-B29AD2E91847}" type="parTrans" cxnId="{E9AF5A49-A828-49ED-9D08-4DE11DB72E72}">
      <dgm:prSet/>
      <dgm:spPr/>
      <dgm:t>
        <a:bodyPr/>
        <a:lstStyle/>
        <a:p>
          <a:endParaRPr lang="es-GT" sz="1600"/>
        </a:p>
      </dgm:t>
    </dgm:pt>
    <dgm:pt modelId="{7F7D2E2C-7613-4F9D-8614-7FBB9C9B2682}" type="sibTrans" cxnId="{E9AF5A49-A828-49ED-9D08-4DE11DB72E72}">
      <dgm:prSet/>
      <dgm:spPr/>
      <dgm:t>
        <a:bodyPr/>
        <a:lstStyle/>
        <a:p>
          <a:endParaRPr lang="es-GT" sz="1600"/>
        </a:p>
      </dgm:t>
    </dgm:pt>
    <dgm:pt modelId="{891D72FB-76E1-46EB-A2E7-0899E7DDEEC6}">
      <dgm:prSet phldrT="[Texto]" custT="1"/>
      <dgm:spPr/>
      <dgm:t>
        <a:bodyPr/>
        <a:lstStyle/>
        <a:p>
          <a:r>
            <a:rPr lang="es-GT" sz="1600" dirty="0"/>
            <a:t>Política Laboral Cámara del Agro </a:t>
          </a:r>
        </a:p>
        <a:p>
          <a:r>
            <a:rPr lang="es-GT" sz="1600" dirty="0"/>
            <a:t>2012</a:t>
          </a:r>
        </a:p>
      </dgm:t>
    </dgm:pt>
    <dgm:pt modelId="{0A6E6ECB-1FE3-491D-802F-34A7D389D26F}" type="parTrans" cxnId="{79FC22A9-DD53-4D84-AF7E-FA696E37B33D}">
      <dgm:prSet/>
      <dgm:spPr/>
      <dgm:t>
        <a:bodyPr/>
        <a:lstStyle/>
        <a:p>
          <a:endParaRPr lang="es-GT" sz="1600"/>
        </a:p>
      </dgm:t>
    </dgm:pt>
    <dgm:pt modelId="{9CE6BE04-D27D-40BD-92BB-0B50CDB5268B}" type="sibTrans" cxnId="{79FC22A9-DD53-4D84-AF7E-FA696E37B33D}">
      <dgm:prSet/>
      <dgm:spPr/>
      <dgm:t>
        <a:bodyPr/>
        <a:lstStyle/>
        <a:p>
          <a:endParaRPr lang="es-GT" sz="1600"/>
        </a:p>
      </dgm:t>
    </dgm:pt>
    <dgm:pt modelId="{5A03DCD7-E3E1-4AA4-A5CA-7B1C5DDE4446}">
      <dgm:prSet phldrT="[Texto]" custT="1"/>
      <dgm:spPr/>
      <dgm:t>
        <a:bodyPr/>
        <a:lstStyle/>
        <a:p>
          <a:r>
            <a:rPr lang="es-GT" sz="1600" dirty="0"/>
            <a:t>Manual de Buenas Prácticas Laborales</a:t>
          </a:r>
        </a:p>
        <a:p>
          <a:r>
            <a:rPr lang="es-GT" sz="1600" dirty="0"/>
            <a:t>2013</a:t>
          </a:r>
        </a:p>
      </dgm:t>
    </dgm:pt>
    <dgm:pt modelId="{D4C2DC7D-FBE3-421F-ABF7-4CC4F917B6AB}" type="parTrans" cxnId="{657B490F-7847-42EE-9EAE-CF5FAA5F77FA}">
      <dgm:prSet/>
      <dgm:spPr/>
      <dgm:t>
        <a:bodyPr/>
        <a:lstStyle/>
        <a:p>
          <a:endParaRPr lang="es-GT" sz="1600"/>
        </a:p>
      </dgm:t>
    </dgm:pt>
    <dgm:pt modelId="{944B33AC-02A3-4EB4-A277-5F1ADB2C50B1}" type="sibTrans" cxnId="{657B490F-7847-42EE-9EAE-CF5FAA5F77FA}">
      <dgm:prSet/>
      <dgm:spPr/>
      <dgm:t>
        <a:bodyPr/>
        <a:lstStyle/>
        <a:p>
          <a:endParaRPr lang="es-GT" sz="1600"/>
        </a:p>
      </dgm:t>
    </dgm:pt>
    <dgm:pt modelId="{11A64A1E-6C21-44C3-AB96-EB840220C79A}">
      <dgm:prSet phldrT="[Texto]" custT="1"/>
      <dgm:spPr/>
      <dgm:t>
        <a:bodyPr/>
        <a:lstStyle/>
        <a:p>
          <a:r>
            <a:rPr lang="es-GT" sz="1600" dirty="0"/>
            <a:t>Red Empresarial para la Prevención y Erradicación del Trabajo Infantil “Los Niños y las Niñas a la Escuela”</a:t>
          </a:r>
        </a:p>
        <a:p>
          <a:r>
            <a:rPr lang="es-GT" sz="1600" dirty="0"/>
            <a:t>2015</a:t>
          </a:r>
        </a:p>
      </dgm:t>
    </dgm:pt>
    <dgm:pt modelId="{DD17685A-7702-413C-A9EB-1A977829AED4}" type="parTrans" cxnId="{0EA73833-B193-43CF-B7B9-4EB9A36D15D7}">
      <dgm:prSet/>
      <dgm:spPr/>
      <dgm:t>
        <a:bodyPr/>
        <a:lstStyle/>
        <a:p>
          <a:endParaRPr lang="es-GT" sz="1600"/>
        </a:p>
      </dgm:t>
    </dgm:pt>
    <dgm:pt modelId="{DBAD7149-0EC0-4094-B173-8BFDD5CA6A93}" type="sibTrans" cxnId="{0EA73833-B193-43CF-B7B9-4EB9A36D15D7}">
      <dgm:prSet/>
      <dgm:spPr/>
      <dgm:t>
        <a:bodyPr/>
        <a:lstStyle/>
        <a:p>
          <a:endParaRPr lang="es-GT" sz="1600"/>
        </a:p>
      </dgm:t>
    </dgm:pt>
    <dgm:pt modelId="{DA2E4953-E5FD-41F2-9A4D-827101EE1C1B}">
      <dgm:prSet phldrT="[Texto]" custT="1"/>
      <dgm:spPr/>
      <dgm:t>
        <a:bodyPr/>
        <a:lstStyle/>
        <a:p>
          <a:r>
            <a:rPr lang="es-ES" sz="1600" dirty="0"/>
            <a:t>Iniciativa Regional América Latina y el Caribe Libre de Trabajo Infantil           2014</a:t>
          </a:r>
          <a:endParaRPr lang="es-GT" sz="1600" dirty="0"/>
        </a:p>
      </dgm:t>
    </dgm:pt>
    <dgm:pt modelId="{55F478F6-E08D-4C9B-83C2-D67EEDD6445C}" type="parTrans" cxnId="{842F8ABC-734B-4AE1-8803-90992150E448}">
      <dgm:prSet/>
      <dgm:spPr/>
      <dgm:t>
        <a:bodyPr/>
        <a:lstStyle/>
        <a:p>
          <a:endParaRPr lang="es-GT" sz="1600"/>
        </a:p>
      </dgm:t>
    </dgm:pt>
    <dgm:pt modelId="{706E5893-3EBD-419F-940B-26F0BE5FA961}" type="sibTrans" cxnId="{842F8ABC-734B-4AE1-8803-90992150E448}">
      <dgm:prSet/>
      <dgm:spPr/>
      <dgm:t>
        <a:bodyPr/>
        <a:lstStyle/>
        <a:p>
          <a:endParaRPr lang="es-GT" sz="1600"/>
        </a:p>
      </dgm:t>
    </dgm:pt>
    <dgm:pt modelId="{C233B131-B0CA-4AA0-90D8-56CC04973FF2}">
      <dgm:prSet phldrT="[Texto]"/>
      <dgm:spPr/>
      <dgm:t>
        <a:bodyPr/>
        <a:lstStyle/>
        <a:p>
          <a:endParaRPr lang="es-GT" sz="1600" dirty="0"/>
        </a:p>
      </dgm:t>
    </dgm:pt>
    <dgm:pt modelId="{C55D970A-CD37-4B0A-92E3-F2899776C1FD}" type="parTrans" cxnId="{FD40E067-4F35-4BB1-9CCD-4E27788C296B}">
      <dgm:prSet/>
      <dgm:spPr/>
      <dgm:t>
        <a:bodyPr/>
        <a:lstStyle/>
        <a:p>
          <a:endParaRPr lang="es-GT" sz="1600"/>
        </a:p>
      </dgm:t>
    </dgm:pt>
    <dgm:pt modelId="{E7C29CC9-107E-457B-8F97-20B14A5C02A1}" type="sibTrans" cxnId="{FD40E067-4F35-4BB1-9CCD-4E27788C296B}">
      <dgm:prSet/>
      <dgm:spPr/>
      <dgm:t>
        <a:bodyPr/>
        <a:lstStyle/>
        <a:p>
          <a:endParaRPr lang="es-GT" sz="1600"/>
        </a:p>
      </dgm:t>
    </dgm:pt>
    <dgm:pt modelId="{D8A1DA29-516F-4E97-B74B-F3162A75517B}">
      <dgm:prSet phldrT="[Texto]" custT="1"/>
      <dgm:spPr/>
      <dgm:t>
        <a:bodyPr/>
        <a:lstStyle/>
        <a:p>
          <a:endParaRPr lang="es-GT"/>
        </a:p>
      </dgm:t>
    </dgm:pt>
    <dgm:pt modelId="{4BCDCBA7-BCE4-45F2-A8B9-FEE6AA82B723}" type="parTrans" cxnId="{2823AEFE-29B6-427A-849F-E770849C1A89}">
      <dgm:prSet/>
      <dgm:spPr/>
      <dgm:t>
        <a:bodyPr/>
        <a:lstStyle/>
        <a:p>
          <a:endParaRPr lang="es-GT"/>
        </a:p>
      </dgm:t>
    </dgm:pt>
    <dgm:pt modelId="{94A677C1-8DF4-4C85-B0DC-1436F3AC5A9E}" type="sibTrans" cxnId="{2823AEFE-29B6-427A-849F-E770849C1A89}">
      <dgm:prSet/>
      <dgm:spPr/>
      <dgm:t>
        <a:bodyPr/>
        <a:lstStyle/>
        <a:p>
          <a:endParaRPr lang="es-GT"/>
        </a:p>
      </dgm:t>
    </dgm:pt>
    <dgm:pt modelId="{660C4320-71D6-4978-BC03-EE31F2526AD5}" type="pres">
      <dgm:prSet presAssocID="{BAA08524-2AA4-4A5D-9666-FDD9E9498D81}" presName="arrowDiagram" presStyleCnt="0">
        <dgm:presLayoutVars>
          <dgm:chMax val="5"/>
          <dgm:dir/>
          <dgm:resizeHandles val="exact"/>
        </dgm:presLayoutVars>
      </dgm:prSet>
      <dgm:spPr/>
    </dgm:pt>
    <dgm:pt modelId="{10780775-A3AE-4460-B3F3-9E49D9AC2F24}" type="pres">
      <dgm:prSet presAssocID="{BAA08524-2AA4-4A5D-9666-FDD9E9498D81}" presName="arrow" presStyleLbl="bgShp" presStyleIdx="0" presStyleCnt="1"/>
      <dgm:spPr/>
    </dgm:pt>
    <dgm:pt modelId="{E91B3247-7492-4AC7-9983-9C9AEFFE796C}" type="pres">
      <dgm:prSet presAssocID="{BAA08524-2AA4-4A5D-9666-FDD9E9498D81}" presName="arrowDiagram5" presStyleCnt="0"/>
      <dgm:spPr/>
    </dgm:pt>
    <dgm:pt modelId="{0B77FA7C-E094-4349-82B5-22883FCB2B41}" type="pres">
      <dgm:prSet presAssocID="{008E4CE3-13D3-498A-AE7E-52DDA530507C}" presName="bullet5a" presStyleLbl="node1" presStyleIdx="0" presStyleCnt="5"/>
      <dgm:spPr/>
    </dgm:pt>
    <dgm:pt modelId="{20744326-F7D3-4EBA-B4E3-9A2CFCE7B471}" type="pres">
      <dgm:prSet presAssocID="{008E4CE3-13D3-498A-AE7E-52DDA530507C}" presName="textBox5a" presStyleLbl="revTx" presStyleIdx="0" presStyleCnt="5">
        <dgm:presLayoutVars>
          <dgm:bulletEnabled val="1"/>
        </dgm:presLayoutVars>
      </dgm:prSet>
      <dgm:spPr/>
    </dgm:pt>
    <dgm:pt modelId="{BD19E1E5-BF34-4734-808F-8146B6DFE335}" type="pres">
      <dgm:prSet presAssocID="{891D72FB-76E1-46EB-A2E7-0899E7DDEEC6}" presName="bullet5b" presStyleLbl="node1" presStyleIdx="1" presStyleCnt="5"/>
      <dgm:spPr/>
    </dgm:pt>
    <dgm:pt modelId="{0D814EC5-9CCC-4559-8F3E-9212D1B00519}" type="pres">
      <dgm:prSet presAssocID="{891D72FB-76E1-46EB-A2E7-0899E7DDEEC6}" presName="textBox5b" presStyleLbl="revTx" presStyleIdx="1" presStyleCnt="5">
        <dgm:presLayoutVars>
          <dgm:bulletEnabled val="1"/>
        </dgm:presLayoutVars>
      </dgm:prSet>
      <dgm:spPr/>
    </dgm:pt>
    <dgm:pt modelId="{6DA6ED62-A2F9-4056-9052-BB5F4F05FFFB}" type="pres">
      <dgm:prSet presAssocID="{5A03DCD7-E3E1-4AA4-A5CA-7B1C5DDE4446}" presName="bullet5c" presStyleLbl="node1" presStyleIdx="2" presStyleCnt="5"/>
      <dgm:spPr/>
    </dgm:pt>
    <dgm:pt modelId="{05496711-D67A-4C51-BF42-19EDAF90657D}" type="pres">
      <dgm:prSet presAssocID="{5A03DCD7-E3E1-4AA4-A5CA-7B1C5DDE4446}" presName="textBox5c" presStyleLbl="revTx" presStyleIdx="2" presStyleCnt="5">
        <dgm:presLayoutVars>
          <dgm:bulletEnabled val="1"/>
        </dgm:presLayoutVars>
      </dgm:prSet>
      <dgm:spPr/>
    </dgm:pt>
    <dgm:pt modelId="{C798F462-8707-4AC0-AF87-B665148473C6}" type="pres">
      <dgm:prSet presAssocID="{DA2E4953-E5FD-41F2-9A4D-827101EE1C1B}" presName="bullet5d" presStyleLbl="node1" presStyleIdx="3" presStyleCnt="5"/>
      <dgm:spPr/>
    </dgm:pt>
    <dgm:pt modelId="{1E431D0B-1A72-4BE1-AC2A-0E7094B1761C}" type="pres">
      <dgm:prSet presAssocID="{DA2E4953-E5FD-41F2-9A4D-827101EE1C1B}" presName="textBox5d" presStyleLbl="revTx" presStyleIdx="3" presStyleCnt="5">
        <dgm:presLayoutVars>
          <dgm:bulletEnabled val="1"/>
        </dgm:presLayoutVars>
      </dgm:prSet>
      <dgm:spPr/>
    </dgm:pt>
    <dgm:pt modelId="{9B282DD7-EBB2-40AE-9386-9EEC53DC97DE}" type="pres">
      <dgm:prSet presAssocID="{11A64A1E-6C21-44C3-AB96-EB840220C79A}" presName="bullet5e" presStyleLbl="node1" presStyleIdx="4" presStyleCnt="5"/>
      <dgm:spPr/>
    </dgm:pt>
    <dgm:pt modelId="{0BF7DBB3-870E-413E-AEB2-050D6134B7F9}" type="pres">
      <dgm:prSet presAssocID="{11A64A1E-6C21-44C3-AB96-EB840220C79A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657B490F-7847-42EE-9EAE-CF5FAA5F77FA}" srcId="{BAA08524-2AA4-4A5D-9666-FDD9E9498D81}" destId="{5A03DCD7-E3E1-4AA4-A5CA-7B1C5DDE4446}" srcOrd="2" destOrd="0" parTransId="{D4C2DC7D-FBE3-421F-ABF7-4CC4F917B6AB}" sibTransId="{944B33AC-02A3-4EB4-A277-5F1ADB2C50B1}"/>
    <dgm:cxn modelId="{0EA73833-B193-43CF-B7B9-4EB9A36D15D7}" srcId="{BAA08524-2AA4-4A5D-9666-FDD9E9498D81}" destId="{11A64A1E-6C21-44C3-AB96-EB840220C79A}" srcOrd="4" destOrd="0" parTransId="{DD17685A-7702-413C-A9EB-1A977829AED4}" sibTransId="{DBAD7149-0EC0-4094-B173-8BFDD5CA6A93}"/>
    <dgm:cxn modelId="{66FF0938-E7FB-4450-B4DA-456C0EB84689}" type="presOf" srcId="{BAA08524-2AA4-4A5D-9666-FDD9E9498D81}" destId="{660C4320-71D6-4978-BC03-EE31F2526AD5}" srcOrd="0" destOrd="0" presId="urn:microsoft.com/office/officeart/2005/8/layout/arrow2"/>
    <dgm:cxn modelId="{FD40E067-4F35-4BB1-9CCD-4E27788C296B}" srcId="{BAA08524-2AA4-4A5D-9666-FDD9E9498D81}" destId="{C233B131-B0CA-4AA0-90D8-56CC04973FF2}" srcOrd="6" destOrd="0" parTransId="{C55D970A-CD37-4B0A-92E3-F2899776C1FD}" sibTransId="{E7C29CC9-107E-457B-8F97-20B14A5C02A1}"/>
    <dgm:cxn modelId="{E9AF5A49-A828-49ED-9D08-4DE11DB72E72}" srcId="{BAA08524-2AA4-4A5D-9666-FDD9E9498D81}" destId="{008E4CE3-13D3-498A-AE7E-52DDA530507C}" srcOrd="0" destOrd="0" parTransId="{08355017-3C2A-41E6-8F07-B29AD2E91847}" sibTransId="{7F7D2E2C-7613-4F9D-8614-7FBB9C9B2682}"/>
    <dgm:cxn modelId="{27B6FE54-C44E-4EE6-AE9D-4E2977793EC2}" type="presOf" srcId="{008E4CE3-13D3-498A-AE7E-52DDA530507C}" destId="{20744326-F7D3-4EBA-B4E3-9A2CFCE7B471}" srcOrd="0" destOrd="0" presId="urn:microsoft.com/office/officeart/2005/8/layout/arrow2"/>
    <dgm:cxn modelId="{B9E0907A-3D94-4A49-AC5B-FCD51C444103}" type="presOf" srcId="{5A03DCD7-E3E1-4AA4-A5CA-7B1C5DDE4446}" destId="{05496711-D67A-4C51-BF42-19EDAF90657D}" srcOrd="0" destOrd="0" presId="urn:microsoft.com/office/officeart/2005/8/layout/arrow2"/>
    <dgm:cxn modelId="{856A377E-CF93-4AA3-9458-7DBE74695595}" type="presOf" srcId="{11A64A1E-6C21-44C3-AB96-EB840220C79A}" destId="{0BF7DBB3-870E-413E-AEB2-050D6134B7F9}" srcOrd="0" destOrd="0" presId="urn:microsoft.com/office/officeart/2005/8/layout/arrow2"/>
    <dgm:cxn modelId="{6973A69E-F624-4A18-984C-6817EE79E84F}" type="presOf" srcId="{DA2E4953-E5FD-41F2-9A4D-827101EE1C1B}" destId="{1E431D0B-1A72-4BE1-AC2A-0E7094B1761C}" srcOrd="0" destOrd="0" presId="urn:microsoft.com/office/officeart/2005/8/layout/arrow2"/>
    <dgm:cxn modelId="{79FC22A9-DD53-4D84-AF7E-FA696E37B33D}" srcId="{BAA08524-2AA4-4A5D-9666-FDD9E9498D81}" destId="{891D72FB-76E1-46EB-A2E7-0899E7DDEEC6}" srcOrd="1" destOrd="0" parTransId="{0A6E6ECB-1FE3-491D-802F-34A7D389D26F}" sibTransId="{9CE6BE04-D27D-40BD-92BB-0B50CDB5268B}"/>
    <dgm:cxn modelId="{842F8ABC-734B-4AE1-8803-90992150E448}" srcId="{BAA08524-2AA4-4A5D-9666-FDD9E9498D81}" destId="{DA2E4953-E5FD-41F2-9A4D-827101EE1C1B}" srcOrd="3" destOrd="0" parTransId="{55F478F6-E08D-4C9B-83C2-D67EEDD6445C}" sibTransId="{706E5893-3EBD-419F-940B-26F0BE5FA961}"/>
    <dgm:cxn modelId="{E3D219F1-783D-4D6E-818C-5AB9871E3E12}" type="presOf" srcId="{891D72FB-76E1-46EB-A2E7-0899E7DDEEC6}" destId="{0D814EC5-9CCC-4559-8F3E-9212D1B00519}" srcOrd="0" destOrd="0" presId="urn:microsoft.com/office/officeart/2005/8/layout/arrow2"/>
    <dgm:cxn modelId="{2823AEFE-29B6-427A-849F-E770849C1A89}" srcId="{BAA08524-2AA4-4A5D-9666-FDD9E9498D81}" destId="{D8A1DA29-516F-4E97-B74B-F3162A75517B}" srcOrd="5" destOrd="0" parTransId="{4BCDCBA7-BCE4-45F2-A8B9-FEE6AA82B723}" sibTransId="{94A677C1-8DF4-4C85-B0DC-1436F3AC5A9E}"/>
    <dgm:cxn modelId="{EA75963E-300B-43D1-A4E5-D48AB5B1EEE4}" type="presParOf" srcId="{660C4320-71D6-4978-BC03-EE31F2526AD5}" destId="{10780775-A3AE-4460-B3F3-9E49D9AC2F24}" srcOrd="0" destOrd="0" presId="urn:microsoft.com/office/officeart/2005/8/layout/arrow2"/>
    <dgm:cxn modelId="{270A2F5A-43D4-41BA-8F13-4501268C4AEB}" type="presParOf" srcId="{660C4320-71D6-4978-BC03-EE31F2526AD5}" destId="{E91B3247-7492-4AC7-9983-9C9AEFFE796C}" srcOrd="1" destOrd="0" presId="urn:microsoft.com/office/officeart/2005/8/layout/arrow2"/>
    <dgm:cxn modelId="{E98C7E8E-CC26-47A1-9383-D89AE4D126B3}" type="presParOf" srcId="{E91B3247-7492-4AC7-9983-9C9AEFFE796C}" destId="{0B77FA7C-E094-4349-82B5-22883FCB2B41}" srcOrd="0" destOrd="0" presId="urn:microsoft.com/office/officeart/2005/8/layout/arrow2"/>
    <dgm:cxn modelId="{B272E3EB-789D-43FA-A9FA-3FE60C57A92A}" type="presParOf" srcId="{E91B3247-7492-4AC7-9983-9C9AEFFE796C}" destId="{20744326-F7D3-4EBA-B4E3-9A2CFCE7B471}" srcOrd="1" destOrd="0" presId="urn:microsoft.com/office/officeart/2005/8/layout/arrow2"/>
    <dgm:cxn modelId="{02251274-EB19-4091-861B-56ED188AF35B}" type="presParOf" srcId="{E91B3247-7492-4AC7-9983-9C9AEFFE796C}" destId="{BD19E1E5-BF34-4734-808F-8146B6DFE335}" srcOrd="2" destOrd="0" presId="urn:microsoft.com/office/officeart/2005/8/layout/arrow2"/>
    <dgm:cxn modelId="{D66D4F89-3EB2-421C-BCCD-BDE21937264D}" type="presParOf" srcId="{E91B3247-7492-4AC7-9983-9C9AEFFE796C}" destId="{0D814EC5-9CCC-4559-8F3E-9212D1B00519}" srcOrd="3" destOrd="0" presId="urn:microsoft.com/office/officeart/2005/8/layout/arrow2"/>
    <dgm:cxn modelId="{D61163B0-75AD-409C-AAA3-9FACF90C9861}" type="presParOf" srcId="{E91B3247-7492-4AC7-9983-9C9AEFFE796C}" destId="{6DA6ED62-A2F9-4056-9052-BB5F4F05FFFB}" srcOrd="4" destOrd="0" presId="urn:microsoft.com/office/officeart/2005/8/layout/arrow2"/>
    <dgm:cxn modelId="{E64950C3-F15E-4D5B-9441-BE3ADD4C7E8B}" type="presParOf" srcId="{E91B3247-7492-4AC7-9983-9C9AEFFE796C}" destId="{05496711-D67A-4C51-BF42-19EDAF90657D}" srcOrd="5" destOrd="0" presId="urn:microsoft.com/office/officeart/2005/8/layout/arrow2"/>
    <dgm:cxn modelId="{76D3B0FC-1F51-4BE8-B368-02AA1DB0CC54}" type="presParOf" srcId="{E91B3247-7492-4AC7-9983-9C9AEFFE796C}" destId="{C798F462-8707-4AC0-AF87-B665148473C6}" srcOrd="6" destOrd="0" presId="urn:microsoft.com/office/officeart/2005/8/layout/arrow2"/>
    <dgm:cxn modelId="{67AFC820-7E1F-47F3-B9E7-27F2059D54AE}" type="presParOf" srcId="{E91B3247-7492-4AC7-9983-9C9AEFFE796C}" destId="{1E431D0B-1A72-4BE1-AC2A-0E7094B1761C}" srcOrd="7" destOrd="0" presId="urn:microsoft.com/office/officeart/2005/8/layout/arrow2"/>
    <dgm:cxn modelId="{4CD46C32-D886-47BA-AC12-D192F5EED9FD}" type="presParOf" srcId="{E91B3247-7492-4AC7-9983-9C9AEFFE796C}" destId="{9B282DD7-EBB2-40AE-9386-9EEC53DC97DE}" srcOrd="8" destOrd="0" presId="urn:microsoft.com/office/officeart/2005/8/layout/arrow2"/>
    <dgm:cxn modelId="{8B9369C2-103C-4D89-8527-FD2FC182126F}" type="presParOf" srcId="{E91B3247-7492-4AC7-9983-9C9AEFFE796C}" destId="{0BF7DBB3-870E-413E-AEB2-050D6134B7F9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B7B14-3BD7-4B7E-9A8E-8672056E4AD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53BEB7-EEF5-4414-BFA9-C65AFA024CBF}">
      <dgm:prSet custT="1"/>
      <dgm:spPr/>
      <dgm:t>
        <a:bodyPr/>
        <a:lstStyle/>
        <a:p>
          <a:r>
            <a:rPr lang="es-GT" sz="3200" dirty="0"/>
            <a:t>1.Cumplimiento de la legalidad y debida diligencia a nivel de las empresas</a:t>
          </a:r>
          <a:endParaRPr lang="en-US" sz="3200" dirty="0"/>
        </a:p>
      </dgm:t>
    </dgm:pt>
    <dgm:pt modelId="{944FA5F2-1D3C-4D68-8C7F-E7647C524D19}" type="parTrans" cxnId="{D4F4F036-F410-4A4A-9D82-1939EE6E3A5C}">
      <dgm:prSet/>
      <dgm:spPr/>
      <dgm:t>
        <a:bodyPr/>
        <a:lstStyle/>
        <a:p>
          <a:endParaRPr lang="en-US" sz="1400"/>
        </a:p>
      </dgm:t>
    </dgm:pt>
    <dgm:pt modelId="{48F29BF1-86B8-4A5C-A09C-72286AC8E088}" type="sibTrans" cxnId="{D4F4F036-F410-4A4A-9D82-1939EE6E3A5C}">
      <dgm:prSet/>
      <dgm:spPr/>
      <dgm:t>
        <a:bodyPr/>
        <a:lstStyle/>
        <a:p>
          <a:endParaRPr lang="en-US" sz="1400"/>
        </a:p>
      </dgm:t>
    </dgm:pt>
    <dgm:pt modelId="{47851536-A6F8-4B4D-A5BA-510CA347F825}">
      <dgm:prSet custT="1"/>
      <dgm:spPr/>
      <dgm:t>
        <a:bodyPr/>
        <a:lstStyle/>
        <a:p>
          <a:r>
            <a:rPr lang="es-GT" sz="3200" dirty="0"/>
            <a:t>2. Apoyar la estrategia/política nacional de educación</a:t>
          </a:r>
          <a:endParaRPr lang="en-US" sz="3200" dirty="0"/>
        </a:p>
      </dgm:t>
    </dgm:pt>
    <dgm:pt modelId="{1BC080A0-ED02-4B4F-A2A6-B75E245304A6}" type="parTrans" cxnId="{AC54BF1F-96B3-4AD5-841C-097A0ACB6108}">
      <dgm:prSet/>
      <dgm:spPr/>
      <dgm:t>
        <a:bodyPr/>
        <a:lstStyle/>
        <a:p>
          <a:endParaRPr lang="en-US" sz="1400"/>
        </a:p>
      </dgm:t>
    </dgm:pt>
    <dgm:pt modelId="{641F837C-FB24-47CD-9B03-08F7CD53A62A}" type="sibTrans" cxnId="{AC54BF1F-96B3-4AD5-841C-097A0ACB6108}">
      <dgm:prSet/>
      <dgm:spPr/>
      <dgm:t>
        <a:bodyPr/>
        <a:lstStyle/>
        <a:p>
          <a:endParaRPr lang="en-US" sz="1400"/>
        </a:p>
      </dgm:t>
    </dgm:pt>
    <dgm:pt modelId="{5D344441-6D2B-4B0A-B8C0-83B9B986F70B}">
      <dgm:prSet custT="1"/>
      <dgm:spPr/>
      <dgm:t>
        <a:bodyPr/>
        <a:lstStyle/>
        <a:p>
          <a:r>
            <a:rPr lang="es-GT" sz="3200" dirty="0"/>
            <a:t>3.Apoyar la Política de Salud Pública (incluyendo SSO)</a:t>
          </a:r>
          <a:endParaRPr lang="en-US" sz="3200" dirty="0"/>
        </a:p>
      </dgm:t>
    </dgm:pt>
    <dgm:pt modelId="{9AF7C031-51C8-4EC1-BA30-FDE9C14EDA2C}" type="parTrans" cxnId="{5EF2B161-8071-4F34-9E4D-DC0FA8805D5F}">
      <dgm:prSet/>
      <dgm:spPr/>
      <dgm:t>
        <a:bodyPr/>
        <a:lstStyle/>
        <a:p>
          <a:endParaRPr lang="en-US" sz="1400"/>
        </a:p>
      </dgm:t>
    </dgm:pt>
    <dgm:pt modelId="{86AA5A08-01E7-46D0-A282-417A91947ED3}" type="sibTrans" cxnId="{5EF2B161-8071-4F34-9E4D-DC0FA8805D5F}">
      <dgm:prSet/>
      <dgm:spPr/>
      <dgm:t>
        <a:bodyPr/>
        <a:lstStyle/>
        <a:p>
          <a:endParaRPr lang="en-US" sz="1400"/>
        </a:p>
      </dgm:t>
    </dgm:pt>
    <dgm:pt modelId="{6748A30F-5A59-43D3-AEA2-32948854FCAD}" type="pres">
      <dgm:prSet presAssocID="{EACB7B14-3BD7-4B7E-9A8E-8672056E4ADB}" presName="vert0" presStyleCnt="0">
        <dgm:presLayoutVars>
          <dgm:dir/>
          <dgm:animOne val="branch"/>
          <dgm:animLvl val="lvl"/>
        </dgm:presLayoutVars>
      </dgm:prSet>
      <dgm:spPr/>
    </dgm:pt>
    <dgm:pt modelId="{C52F2870-CA76-4748-A1D9-9739DF8BE8E9}" type="pres">
      <dgm:prSet presAssocID="{2A53BEB7-EEF5-4414-BFA9-C65AFA024CBF}" presName="thickLine" presStyleLbl="alignNode1" presStyleIdx="0" presStyleCnt="3"/>
      <dgm:spPr/>
    </dgm:pt>
    <dgm:pt modelId="{F33C79F8-C685-4731-884D-A23804F1366F}" type="pres">
      <dgm:prSet presAssocID="{2A53BEB7-EEF5-4414-BFA9-C65AFA024CBF}" presName="horz1" presStyleCnt="0"/>
      <dgm:spPr/>
    </dgm:pt>
    <dgm:pt modelId="{58894C00-627B-48E6-A684-C4F395016E92}" type="pres">
      <dgm:prSet presAssocID="{2A53BEB7-EEF5-4414-BFA9-C65AFA024CBF}" presName="tx1" presStyleLbl="revTx" presStyleIdx="0" presStyleCnt="3"/>
      <dgm:spPr/>
    </dgm:pt>
    <dgm:pt modelId="{D0D4DA00-5B3B-4A51-9C6A-05A413FFBDCE}" type="pres">
      <dgm:prSet presAssocID="{2A53BEB7-EEF5-4414-BFA9-C65AFA024CBF}" presName="vert1" presStyleCnt="0"/>
      <dgm:spPr/>
    </dgm:pt>
    <dgm:pt modelId="{61A3E245-9CD4-4A32-83BC-3E45C49A433A}" type="pres">
      <dgm:prSet presAssocID="{47851536-A6F8-4B4D-A5BA-510CA347F825}" presName="thickLine" presStyleLbl="alignNode1" presStyleIdx="1" presStyleCnt="3"/>
      <dgm:spPr/>
    </dgm:pt>
    <dgm:pt modelId="{067870B9-5FC0-41FE-92C5-20716EB0FD02}" type="pres">
      <dgm:prSet presAssocID="{47851536-A6F8-4B4D-A5BA-510CA347F825}" presName="horz1" presStyleCnt="0"/>
      <dgm:spPr/>
    </dgm:pt>
    <dgm:pt modelId="{4530DCF3-0B3C-49BA-904B-F5667B38164A}" type="pres">
      <dgm:prSet presAssocID="{47851536-A6F8-4B4D-A5BA-510CA347F825}" presName="tx1" presStyleLbl="revTx" presStyleIdx="1" presStyleCnt="3"/>
      <dgm:spPr/>
    </dgm:pt>
    <dgm:pt modelId="{1941DF50-1477-422B-9564-F67850D4DF3E}" type="pres">
      <dgm:prSet presAssocID="{47851536-A6F8-4B4D-A5BA-510CA347F825}" presName="vert1" presStyleCnt="0"/>
      <dgm:spPr/>
    </dgm:pt>
    <dgm:pt modelId="{2D651FF1-4F36-4689-A1D6-BE82FE89E836}" type="pres">
      <dgm:prSet presAssocID="{5D344441-6D2B-4B0A-B8C0-83B9B986F70B}" presName="thickLine" presStyleLbl="alignNode1" presStyleIdx="2" presStyleCnt="3"/>
      <dgm:spPr/>
    </dgm:pt>
    <dgm:pt modelId="{352DE4B0-E6E8-4480-8D23-0AD67916088D}" type="pres">
      <dgm:prSet presAssocID="{5D344441-6D2B-4B0A-B8C0-83B9B986F70B}" presName="horz1" presStyleCnt="0"/>
      <dgm:spPr/>
    </dgm:pt>
    <dgm:pt modelId="{277B3DF0-F15E-408F-8E19-4B9FDE1C708C}" type="pres">
      <dgm:prSet presAssocID="{5D344441-6D2B-4B0A-B8C0-83B9B986F70B}" presName="tx1" presStyleLbl="revTx" presStyleIdx="2" presStyleCnt="3"/>
      <dgm:spPr/>
    </dgm:pt>
    <dgm:pt modelId="{6942D355-E7B7-4F52-B5EF-2501979695B4}" type="pres">
      <dgm:prSet presAssocID="{5D344441-6D2B-4B0A-B8C0-83B9B986F70B}" presName="vert1" presStyleCnt="0"/>
      <dgm:spPr/>
    </dgm:pt>
  </dgm:ptLst>
  <dgm:cxnLst>
    <dgm:cxn modelId="{F3A98F09-E3EF-485D-B721-05357D5BB8CE}" type="presOf" srcId="{EACB7B14-3BD7-4B7E-9A8E-8672056E4ADB}" destId="{6748A30F-5A59-43D3-AEA2-32948854FCAD}" srcOrd="0" destOrd="0" presId="urn:microsoft.com/office/officeart/2008/layout/LinedList"/>
    <dgm:cxn modelId="{AC54BF1F-96B3-4AD5-841C-097A0ACB6108}" srcId="{EACB7B14-3BD7-4B7E-9A8E-8672056E4ADB}" destId="{47851536-A6F8-4B4D-A5BA-510CA347F825}" srcOrd="1" destOrd="0" parTransId="{1BC080A0-ED02-4B4F-A2A6-B75E245304A6}" sibTransId="{641F837C-FB24-47CD-9B03-08F7CD53A62A}"/>
    <dgm:cxn modelId="{D4F4F036-F410-4A4A-9D82-1939EE6E3A5C}" srcId="{EACB7B14-3BD7-4B7E-9A8E-8672056E4ADB}" destId="{2A53BEB7-EEF5-4414-BFA9-C65AFA024CBF}" srcOrd="0" destOrd="0" parTransId="{944FA5F2-1D3C-4D68-8C7F-E7647C524D19}" sibTransId="{48F29BF1-86B8-4A5C-A09C-72286AC8E088}"/>
    <dgm:cxn modelId="{5EF2B161-8071-4F34-9E4D-DC0FA8805D5F}" srcId="{EACB7B14-3BD7-4B7E-9A8E-8672056E4ADB}" destId="{5D344441-6D2B-4B0A-B8C0-83B9B986F70B}" srcOrd="2" destOrd="0" parTransId="{9AF7C031-51C8-4EC1-BA30-FDE9C14EDA2C}" sibTransId="{86AA5A08-01E7-46D0-A282-417A91947ED3}"/>
    <dgm:cxn modelId="{54739444-8644-4D11-937A-4BCBDD550E6D}" type="presOf" srcId="{5D344441-6D2B-4B0A-B8C0-83B9B986F70B}" destId="{277B3DF0-F15E-408F-8E19-4B9FDE1C708C}" srcOrd="0" destOrd="0" presId="urn:microsoft.com/office/officeart/2008/layout/LinedList"/>
    <dgm:cxn modelId="{03386647-6F46-41DC-9EAA-BC9C100FB573}" type="presOf" srcId="{47851536-A6F8-4B4D-A5BA-510CA347F825}" destId="{4530DCF3-0B3C-49BA-904B-F5667B38164A}" srcOrd="0" destOrd="0" presId="urn:microsoft.com/office/officeart/2008/layout/LinedList"/>
    <dgm:cxn modelId="{7FEB94CA-4EA5-45DC-A829-49947FD6D388}" type="presOf" srcId="{2A53BEB7-EEF5-4414-BFA9-C65AFA024CBF}" destId="{58894C00-627B-48E6-A684-C4F395016E92}" srcOrd="0" destOrd="0" presId="urn:microsoft.com/office/officeart/2008/layout/LinedList"/>
    <dgm:cxn modelId="{8E475D08-94F4-415A-B790-6E480F9DA593}" type="presParOf" srcId="{6748A30F-5A59-43D3-AEA2-32948854FCAD}" destId="{C52F2870-CA76-4748-A1D9-9739DF8BE8E9}" srcOrd="0" destOrd="0" presId="urn:microsoft.com/office/officeart/2008/layout/LinedList"/>
    <dgm:cxn modelId="{49056BD4-8881-4020-93A4-FE26483D34CF}" type="presParOf" srcId="{6748A30F-5A59-43D3-AEA2-32948854FCAD}" destId="{F33C79F8-C685-4731-884D-A23804F1366F}" srcOrd="1" destOrd="0" presId="urn:microsoft.com/office/officeart/2008/layout/LinedList"/>
    <dgm:cxn modelId="{3D8FAAF0-66FD-4EB4-8B61-F058701E8B0D}" type="presParOf" srcId="{F33C79F8-C685-4731-884D-A23804F1366F}" destId="{58894C00-627B-48E6-A684-C4F395016E92}" srcOrd="0" destOrd="0" presId="urn:microsoft.com/office/officeart/2008/layout/LinedList"/>
    <dgm:cxn modelId="{41E6DBA6-0176-4792-B977-7AC72BA08834}" type="presParOf" srcId="{F33C79F8-C685-4731-884D-A23804F1366F}" destId="{D0D4DA00-5B3B-4A51-9C6A-05A413FFBDCE}" srcOrd="1" destOrd="0" presId="urn:microsoft.com/office/officeart/2008/layout/LinedList"/>
    <dgm:cxn modelId="{686D7A55-75A1-4928-8771-92DEAB3A441A}" type="presParOf" srcId="{6748A30F-5A59-43D3-AEA2-32948854FCAD}" destId="{61A3E245-9CD4-4A32-83BC-3E45C49A433A}" srcOrd="2" destOrd="0" presId="urn:microsoft.com/office/officeart/2008/layout/LinedList"/>
    <dgm:cxn modelId="{8C413D6B-97E6-45AE-997A-DD1E200B6936}" type="presParOf" srcId="{6748A30F-5A59-43D3-AEA2-32948854FCAD}" destId="{067870B9-5FC0-41FE-92C5-20716EB0FD02}" srcOrd="3" destOrd="0" presId="urn:microsoft.com/office/officeart/2008/layout/LinedList"/>
    <dgm:cxn modelId="{B50EADB2-ED8B-41B7-994F-0238FFED1A21}" type="presParOf" srcId="{067870B9-5FC0-41FE-92C5-20716EB0FD02}" destId="{4530DCF3-0B3C-49BA-904B-F5667B38164A}" srcOrd="0" destOrd="0" presId="urn:microsoft.com/office/officeart/2008/layout/LinedList"/>
    <dgm:cxn modelId="{90E463D2-7DD3-4D9A-B15C-FB0D108C4961}" type="presParOf" srcId="{067870B9-5FC0-41FE-92C5-20716EB0FD02}" destId="{1941DF50-1477-422B-9564-F67850D4DF3E}" srcOrd="1" destOrd="0" presId="urn:microsoft.com/office/officeart/2008/layout/LinedList"/>
    <dgm:cxn modelId="{067FBD49-44C4-48D9-A7FD-C28B56926D2A}" type="presParOf" srcId="{6748A30F-5A59-43D3-AEA2-32948854FCAD}" destId="{2D651FF1-4F36-4689-A1D6-BE82FE89E836}" srcOrd="4" destOrd="0" presId="urn:microsoft.com/office/officeart/2008/layout/LinedList"/>
    <dgm:cxn modelId="{41BA1ABB-223B-43DE-A536-C09098450EEC}" type="presParOf" srcId="{6748A30F-5A59-43D3-AEA2-32948854FCAD}" destId="{352DE4B0-E6E8-4480-8D23-0AD67916088D}" srcOrd="5" destOrd="0" presId="urn:microsoft.com/office/officeart/2008/layout/LinedList"/>
    <dgm:cxn modelId="{6BEE28CE-5217-442A-A24F-C287512B2149}" type="presParOf" srcId="{352DE4B0-E6E8-4480-8D23-0AD67916088D}" destId="{277B3DF0-F15E-408F-8E19-4B9FDE1C708C}" srcOrd="0" destOrd="0" presId="urn:microsoft.com/office/officeart/2008/layout/LinedList"/>
    <dgm:cxn modelId="{DD2363D4-425A-4627-B623-D238815A865B}" type="presParOf" srcId="{352DE4B0-E6E8-4480-8D23-0AD67916088D}" destId="{6942D355-E7B7-4F52-B5EF-2501979695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80775-A3AE-4460-B3F3-9E49D9AC2F24}">
      <dsp:nvSpPr>
        <dsp:cNvPr id="0" name=""/>
        <dsp:cNvSpPr/>
      </dsp:nvSpPr>
      <dsp:spPr>
        <a:xfrm>
          <a:off x="152997" y="0"/>
          <a:ext cx="7974924" cy="49843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7FA7C-E094-4349-82B5-22883FCB2B41}">
      <dsp:nvSpPr>
        <dsp:cNvPr id="0" name=""/>
        <dsp:cNvSpPr/>
      </dsp:nvSpPr>
      <dsp:spPr>
        <a:xfrm>
          <a:off x="938527" y="3706346"/>
          <a:ext cx="183423" cy="183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44326-F7D3-4EBA-B4E3-9A2CFCE7B471}">
      <dsp:nvSpPr>
        <dsp:cNvPr id="0" name=""/>
        <dsp:cNvSpPr/>
      </dsp:nvSpPr>
      <dsp:spPr>
        <a:xfrm>
          <a:off x="1030239" y="3798057"/>
          <a:ext cx="1044715" cy="118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9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Acciones de nuestros Socios</a:t>
          </a:r>
        </a:p>
      </dsp:txBody>
      <dsp:txXfrm>
        <a:off x="1030239" y="3798057"/>
        <a:ext cx="1044715" cy="1186270"/>
      </dsp:txXfrm>
    </dsp:sp>
    <dsp:sp modelId="{BD19E1E5-BF34-4734-808F-8146B6DFE335}">
      <dsp:nvSpPr>
        <dsp:cNvPr id="0" name=""/>
        <dsp:cNvSpPr/>
      </dsp:nvSpPr>
      <dsp:spPr>
        <a:xfrm>
          <a:off x="1931405" y="2752345"/>
          <a:ext cx="287097" cy="2870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14EC5-9CCC-4559-8F3E-9212D1B00519}">
      <dsp:nvSpPr>
        <dsp:cNvPr id="0" name=""/>
        <dsp:cNvSpPr/>
      </dsp:nvSpPr>
      <dsp:spPr>
        <a:xfrm>
          <a:off x="2074954" y="2895894"/>
          <a:ext cx="1323837" cy="208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12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Política Laboral Cámara del Agro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2012</a:t>
          </a:r>
        </a:p>
      </dsp:txBody>
      <dsp:txXfrm>
        <a:off x="2074954" y="2895894"/>
        <a:ext cx="1323837" cy="2088433"/>
      </dsp:txXfrm>
    </dsp:sp>
    <dsp:sp modelId="{6DA6ED62-A2F9-4056-9052-BB5F4F05FFFB}">
      <dsp:nvSpPr>
        <dsp:cNvPr id="0" name=""/>
        <dsp:cNvSpPr/>
      </dsp:nvSpPr>
      <dsp:spPr>
        <a:xfrm>
          <a:off x="3207393" y="1991737"/>
          <a:ext cx="382796" cy="382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96711-D67A-4C51-BF42-19EDAF90657D}">
      <dsp:nvSpPr>
        <dsp:cNvPr id="0" name=""/>
        <dsp:cNvSpPr/>
      </dsp:nvSpPr>
      <dsp:spPr>
        <a:xfrm>
          <a:off x="3398791" y="2183135"/>
          <a:ext cx="1539160" cy="2801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83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Manual de Buenas Prácticas Laborales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2013</a:t>
          </a:r>
        </a:p>
      </dsp:txBody>
      <dsp:txXfrm>
        <a:off x="3398791" y="2183135"/>
        <a:ext cx="1539160" cy="2801192"/>
      </dsp:txXfrm>
    </dsp:sp>
    <dsp:sp modelId="{C798F462-8707-4AC0-AF87-B665148473C6}">
      <dsp:nvSpPr>
        <dsp:cNvPr id="0" name=""/>
        <dsp:cNvSpPr/>
      </dsp:nvSpPr>
      <dsp:spPr>
        <a:xfrm>
          <a:off x="4690729" y="1397605"/>
          <a:ext cx="494445" cy="494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31D0B-1A72-4BE1-AC2A-0E7094B1761C}">
      <dsp:nvSpPr>
        <dsp:cNvPr id="0" name=""/>
        <dsp:cNvSpPr/>
      </dsp:nvSpPr>
      <dsp:spPr>
        <a:xfrm>
          <a:off x="4937952" y="1644828"/>
          <a:ext cx="1594984" cy="3339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9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Iniciativa Regional América Latina y el Caribe Libre de Trabajo Infantil           2014</a:t>
          </a:r>
          <a:endParaRPr lang="es-GT" sz="1600" kern="1200" dirty="0"/>
        </a:p>
      </dsp:txBody>
      <dsp:txXfrm>
        <a:off x="4937952" y="1644828"/>
        <a:ext cx="1594984" cy="3339499"/>
      </dsp:txXfrm>
    </dsp:sp>
    <dsp:sp modelId="{9B282DD7-EBB2-40AE-9386-9EEC53DC97DE}">
      <dsp:nvSpPr>
        <dsp:cNvPr id="0" name=""/>
        <dsp:cNvSpPr/>
      </dsp:nvSpPr>
      <dsp:spPr>
        <a:xfrm>
          <a:off x="6217927" y="1000853"/>
          <a:ext cx="630019" cy="630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7DBB3-870E-413E-AEB2-050D6134B7F9}">
      <dsp:nvSpPr>
        <dsp:cNvPr id="0" name=""/>
        <dsp:cNvSpPr/>
      </dsp:nvSpPr>
      <dsp:spPr>
        <a:xfrm>
          <a:off x="6532937" y="1315862"/>
          <a:ext cx="1594984" cy="3668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3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Red Empresarial para la Prevención y Erradicación del Trabajo Infantil “Los Niños y las Niñas a la Escuela”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kern="1200" dirty="0"/>
            <a:t>2015</a:t>
          </a:r>
        </a:p>
      </dsp:txBody>
      <dsp:txXfrm>
        <a:off x="6532937" y="1315862"/>
        <a:ext cx="1594984" cy="3668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F2870-CA76-4748-A1D9-9739DF8BE8E9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94C00-627B-48E6-A684-C4F395016E92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1.Cumplimiento de la legalidad y debida diligencia a nivel de las empresas</a:t>
          </a:r>
          <a:endParaRPr lang="en-US" sz="3200" kern="1200" dirty="0"/>
        </a:p>
      </dsp:txBody>
      <dsp:txXfrm>
        <a:off x="0" y="2703"/>
        <a:ext cx="6900512" cy="1843578"/>
      </dsp:txXfrm>
    </dsp:sp>
    <dsp:sp modelId="{61A3E245-9CD4-4A32-83BC-3E45C49A433A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0DCF3-0B3C-49BA-904B-F5667B38164A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2. Apoyar la estrategia/política nacional de educación</a:t>
          </a:r>
          <a:endParaRPr lang="en-US" sz="3200" kern="1200" dirty="0"/>
        </a:p>
      </dsp:txBody>
      <dsp:txXfrm>
        <a:off x="0" y="1846281"/>
        <a:ext cx="6900512" cy="1843578"/>
      </dsp:txXfrm>
    </dsp:sp>
    <dsp:sp modelId="{2D651FF1-4F36-4689-A1D6-BE82FE89E83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B3DF0-F15E-408F-8E19-4B9FDE1C708C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kern="1200" dirty="0"/>
            <a:t>3.Apoyar la Política de Salud Pública (incluyendo SSO)</a:t>
          </a:r>
          <a:endParaRPr lang="en-US" sz="32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5AEB-1608-4EFA-8950-4519F3431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587E22-EB97-4C56-8509-5DA505FD9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601DEA-B747-4FDA-97E1-7F10138B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A1C6A8-D06C-4463-B338-F611B061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239B6-3F93-44FF-BCCE-7919F6AF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867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31053-E1ED-4EDD-A443-9B9CE8AC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57F86C-20C0-44A9-90CF-148A2E5A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A335AB-132D-4290-B153-B2FC0594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8779E-22D1-4357-A836-91A36CCC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FB5CC-EE8D-414E-B835-83DF1028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45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6BB499-F0A1-4AB2-97A0-AD3DAA6CE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6C3163-2EA7-4327-989B-90BAB4101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67B6B9-C4ED-4F3A-86AE-AEAD2E62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5F5A48-9BDF-4BD8-A8F9-30E864038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D12E0-8FBC-4D0D-A6C7-3FC167EA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225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51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77088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D683C-220A-E74C-B8BF-E82BC3B4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00DBFA-5E41-B446-94C7-8A8CF66B79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550" y="1898236"/>
            <a:ext cx="4989720" cy="3101147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B75AAB9-B99B-EC41-AA17-15EFA9723A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3757" y="1897856"/>
            <a:ext cx="5423694" cy="31011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336439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DACD1-F634-4CEF-BBD5-BA5DC421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014F4-21E5-458C-ACCD-F325AB219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AB8FBE-EE47-48F5-ADD8-AE457F3F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A210D-7E9E-4890-BD5F-56AFE68F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617AC-EE4E-4C70-BDD9-5D5B49A1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94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0981F-D31A-432D-BEA1-DBD526224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467DB9-B9CD-4B23-8913-F11B20B6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6FA079-3ED7-4F33-BD6A-0723593B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314899-E1CD-412C-AD7A-840089C9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22308-F6BC-4B7D-9E53-EE9A72DD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363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B753F-FD5B-4442-BBE2-F8395D49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8E96D-D47B-40F8-985C-8661ABF24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EFB758-55B6-4B56-AA45-C6F598252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525606-4282-4A91-BA09-26D18546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E2DBC6-CF7B-477D-8AA9-B3F9CEAC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227449-6E5D-451B-913B-86FE7D76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798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6C827-CD70-49BD-BBE1-58D6DF4B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7DAD53-49E4-4706-A591-63511051B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9A3CDA-05E5-4E48-980C-6F49D4B58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8A0DB7-FD51-4A99-B613-5F5FE207B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0E9DCC-DC13-4036-9BAF-E27C4FC15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FDE8CB-06FD-4F75-88E5-26917179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220EBB-C0D3-4BAB-995D-C4DBA9A8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44D40B-BFF1-425F-A540-DDA38EDF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274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9E6E3-1CE0-4CC6-B3C2-07DB9274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055116-FBC9-4763-9569-7BAFE87E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C2768E-35FC-4C73-B277-2639C81D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D86BD8-D8AB-40CD-9C26-81FF7963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12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365626-885B-4122-AA8E-0BEDD883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8B1E88-9CFA-43BC-8241-6D2437C6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8BDA48-8717-4DD9-8303-F6262F64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4250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7E850-FCFA-440D-B461-8094C025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4BA85-F516-4509-9F57-972833439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47AAE8-735C-423E-B8C2-FBBEA4ACC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04E901-94BB-4F30-B8D4-F74159A5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70B13B-6AF5-4F7B-98B0-0A4C829B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77699F-89C0-481E-A8F0-1138306A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906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F9159-F767-404C-8CE8-C9746AD1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1E8F0D-8422-4B97-9BBE-BDA29514D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6C5044-30A9-4F27-B1EE-F8E912BC6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82B714-3F55-4855-86A7-6FBCDCF5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7ABF96-8468-463B-B032-5375D510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FA4C74-140D-47DA-B79E-6F5859E9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867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80A7E7-3BFD-494E-8628-3F73C6F4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CAEFD3-3A96-413B-9796-E4CAE404E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3D8AE-FA12-4773-A2B9-64B359C95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78FCF-FFDC-41BE-967B-377EF98420AF}" type="datetimeFigureOut">
              <a:rPr lang="es-GT" smtClean="0"/>
              <a:t>17/01/2022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341178-6C84-44A7-BF28-AC4457F9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1FA39-B95D-4E07-8F49-2005F675E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C357-E6BB-465A-9216-E9C0C6822EFC}" type="slidenum">
              <a:rPr lang="es-GT" smtClean="0"/>
              <a:t>‹N›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032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8.gif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antiago.ggdl@funcafe.org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www.ioe-emp.org/index.php?eID=dumpFile&amp;t=f&amp;f=155811&amp;token=096408dc5c26d130fbc72168a2adb02fa9139e03" TargetMode="External"/><Relationship Id="rId7" Type="http://schemas.openxmlformats.org/officeDocument/2006/relationships/hyperlink" Target="mailto:mmazariegos@camaradelagro.org" TargetMode="External"/><Relationship Id="rId12" Type="http://schemas.openxmlformats.org/officeDocument/2006/relationships/image" Target="../media/image63.jpeg"/><Relationship Id="rId2" Type="http://schemas.openxmlformats.org/officeDocument/2006/relationships/hyperlink" Target="https://www.ioe-emp.org/fr/policy-priorities/child-labou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caballeros@camaradelagro.org" TargetMode="External"/><Relationship Id="rId11" Type="http://schemas.openxmlformats.org/officeDocument/2006/relationships/image" Target="../media/image62.png"/><Relationship Id="rId5" Type="http://schemas.openxmlformats.org/officeDocument/2006/relationships/hyperlink" Target="https://www.camaradelagro.org/en/policies/#1501553364775-a033aa75-d096" TargetMode="External"/><Relationship Id="rId10" Type="http://schemas.openxmlformats.org/officeDocument/2006/relationships/hyperlink" Target="https://www.iniciativa2025alc.org/" TargetMode="External"/><Relationship Id="rId4" Type="http://schemas.openxmlformats.org/officeDocument/2006/relationships/image" Target="../media/image61.png"/><Relationship Id="rId9" Type="http://schemas.openxmlformats.org/officeDocument/2006/relationships/hyperlink" Target="mailto:mspineda@azucar.com.gt" TargetMode="Externa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tiff"/><Relationship Id="rId28" Type="http://schemas.openxmlformats.org/officeDocument/2006/relationships/image" Target="../media/image34.jpeg"/><Relationship Id="rId10" Type="http://schemas.openxmlformats.org/officeDocument/2006/relationships/image" Target="../media/image16.png"/><Relationship Id="rId19" Type="http://schemas.openxmlformats.org/officeDocument/2006/relationships/image" Target="../media/image25.jp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Relationship Id="rId27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RZ_jQ51nk&amp;list=PLqrJPb0iCvLmUGwI-1dhF9jDpMQ4S9uXz&amp;index=2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HrnfRWsQS-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3E42DA-055A-414F-BD47-C4B598D23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54" t="26436" r="1631" b="17665"/>
          <a:stretch/>
        </p:blipFill>
        <p:spPr>
          <a:xfrm>
            <a:off x="211945" y="609600"/>
            <a:ext cx="5579256" cy="5638799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E31DE11-284A-46BE-AE6E-85468705F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1930" y="1825625"/>
            <a:ext cx="6215270" cy="21500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GT" sz="4000" b="1" dirty="0"/>
              <a:t>Estrategia del Sector Privado para la Prevención y Erradicación del Trabajo Infantil en Guatemala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02DB428-1F45-4FCF-AFAC-C4AF049F2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1" b="21010"/>
          <a:stretch/>
        </p:blipFill>
        <p:spPr>
          <a:xfrm>
            <a:off x="7115013" y="5191677"/>
            <a:ext cx="3448375" cy="1111825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2693901-5409-4554-BBA6-B49F1980331A}"/>
              </a:ext>
            </a:extLst>
          </p:cNvPr>
          <p:cNvCxnSpPr>
            <a:cxnSpLocks/>
          </p:cNvCxnSpPr>
          <p:nvPr/>
        </p:nvCxnSpPr>
        <p:spPr>
          <a:xfrm>
            <a:off x="6758609" y="4068417"/>
            <a:ext cx="454549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5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520" y="4461396"/>
            <a:ext cx="1455306" cy="932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724" y="1955605"/>
            <a:ext cx="2654301" cy="27765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Flecha: a la derecha 3"/>
          <p:cNvGrpSpPr/>
          <p:nvPr/>
        </p:nvGrpSpPr>
        <p:grpSpPr>
          <a:xfrm>
            <a:off x="6269792" y="2749725"/>
            <a:ext cx="2654303" cy="1252830"/>
            <a:chOff x="-1" y="0"/>
            <a:chExt cx="2654302" cy="1252828"/>
          </a:xfrm>
        </p:grpSpPr>
        <p:sp>
          <p:nvSpPr>
            <p:cNvPr id="240" name="Arrow"/>
            <p:cNvSpPr/>
            <p:nvPr/>
          </p:nvSpPr>
          <p:spPr>
            <a:xfrm>
              <a:off x="0" y="0"/>
              <a:ext cx="2654301" cy="12528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17C36"/>
            </a:solidFill>
            <a:ln w="12700" cap="flat">
              <a:solidFill>
                <a:srgbClr val="6C85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41" name="FORTALECIMIENTO DEL ESTAD0"/>
            <p:cNvSpPr txBox="1"/>
            <p:nvPr/>
          </p:nvSpPr>
          <p:spPr>
            <a:xfrm>
              <a:off x="-1" y="272473"/>
              <a:ext cx="2341096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pPr>
                <a:defRPr/>
              </a:pPr>
              <a:r>
                <a:rPr dirty="0">
                  <a:latin typeface="Calibri"/>
                  <a:cs typeface="Calibri"/>
                  <a:sym typeface="Calibri"/>
                </a:rPr>
                <a:t>FORTALECIMIENTO DEL ESTAD0</a:t>
              </a:r>
            </a:p>
          </p:txBody>
        </p:sp>
      </p:grpSp>
      <p:pic>
        <p:nvPicPr>
          <p:cNvPr id="243" name="Picture 4" descr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31830" y="1211790"/>
            <a:ext cx="4264170" cy="4264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n 27" descr="Imagen 27"/>
          <p:cNvPicPr>
            <a:picLocks noChangeAspect="1"/>
          </p:cNvPicPr>
          <p:nvPr/>
        </p:nvPicPr>
        <p:blipFill>
          <a:blip r:embed="rId5"/>
          <a:srcRect l="9774" t="10702" r="6929" b="19347"/>
          <a:stretch>
            <a:fillRect/>
          </a:stretch>
        </p:blipFill>
        <p:spPr>
          <a:xfrm>
            <a:off x="3143791" y="1164426"/>
            <a:ext cx="1359297" cy="1343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0"/>
                </a:moveTo>
                <a:cubicBezTo>
                  <a:pt x="4833" y="0"/>
                  <a:pt x="0" y="4836"/>
                  <a:pt x="0" y="10800"/>
                </a:cubicBezTo>
                <a:cubicBezTo>
                  <a:pt x="0" y="16764"/>
                  <a:pt x="4833" y="21600"/>
                  <a:pt x="10797" y="21600"/>
                </a:cubicBezTo>
                <a:cubicBezTo>
                  <a:pt x="16761" y="21600"/>
                  <a:pt x="21600" y="16764"/>
                  <a:pt x="21600" y="10800"/>
                </a:cubicBezTo>
                <a:cubicBezTo>
                  <a:pt x="21600" y="4836"/>
                  <a:pt x="16761" y="0"/>
                  <a:pt x="10797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245" name="Imagen 28" descr="Imagen 28"/>
          <p:cNvPicPr>
            <a:picLocks noChangeAspect="1"/>
          </p:cNvPicPr>
          <p:nvPr/>
        </p:nvPicPr>
        <p:blipFill>
          <a:blip r:embed="rId6"/>
          <a:srcRect l="5656" r="6832" b="2185"/>
          <a:stretch>
            <a:fillRect/>
          </a:stretch>
        </p:blipFill>
        <p:spPr>
          <a:xfrm>
            <a:off x="4620020" y="1970941"/>
            <a:ext cx="1359297" cy="1252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0"/>
                </a:moveTo>
                <a:cubicBezTo>
                  <a:pt x="4833" y="0"/>
                  <a:pt x="0" y="4832"/>
                  <a:pt x="0" y="10797"/>
                </a:cubicBezTo>
                <a:cubicBezTo>
                  <a:pt x="0" y="16761"/>
                  <a:pt x="4833" y="21600"/>
                  <a:pt x="10797" y="21600"/>
                </a:cubicBezTo>
                <a:cubicBezTo>
                  <a:pt x="16761" y="21600"/>
                  <a:pt x="21600" y="16761"/>
                  <a:pt x="21600" y="10797"/>
                </a:cubicBezTo>
                <a:cubicBezTo>
                  <a:pt x="21600" y="4832"/>
                  <a:pt x="16761" y="0"/>
                  <a:pt x="10797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246" name="Imagen 29" descr="Imagen 29"/>
          <p:cNvPicPr>
            <a:picLocks noChangeAspect="1"/>
          </p:cNvPicPr>
          <p:nvPr/>
        </p:nvPicPr>
        <p:blipFill>
          <a:blip r:embed="rId7"/>
          <a:srcRect l="4847" t="8041" r="6682" b="8176"/>
          <a:stretch>
            <a:fillRect/>
          </a:stretch>
        </p:blipFill>
        <p:spPr>
          <a:xfrm>
            <a:off x="3112847" y="4287468"/>
            <a:ext cx="1359297" cy="1343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0"/>
                </a:moveTo>
                <a:cubicBezTo>
                  <a:pt x="4833" y="0"/>
                  <a:pt x="0" y="4836"/>
                  <a:pt x="0" y="10800"/>
                </a:cubicBezTo>
                <a:cubicBezTo>
                  <a:pt x="0" y="16764"/>
                  <a:pt x="4833" y="21600"/>
                  <a:pt x="10797" y="21600"/>
                </a:cubicBezTo>
                <a:cubicBezTo>
                  <a:pt x="16761" y="21600"/>
                  <a:pt x="21600" y="16764"/>
                  <a:pt x="21600" y="10800"/>
                </a:cubicBezTo>
                <a:cubicBezTo>
                  <a:pt x="21600" y="4836"/>
                  <a:pt x="16761" y="0"/>
                  <a:pt x="10797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247" name="Imagen 32" descr="Imagen 32"/>
          <p:cNvPicPr>
            <a:picLocks noChangeAspect="1"/>
          </p:cNvPicPr>
          <p:nvPr/>
        </p:nvPicPr>
        <p:blipFill>
          <a:blip r:embed="rId8"/>
          <a:srcRect l="7687" t="7752" r="1914" b="9514"/>
          <a:stretch>
            <a:fillRect/>
          </a:stretch>
        </p:blipFill>
        <p:spPr>
          <a:xfrm>
            <a:off x="1667561" y="1970927"/>
            <a:ext cx="1359298" cy="1343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0"/>
                </a:moveTo>
                <a:cubicBezTo>
                  <a:pt x="4833" y="0"/>
                  <a:pt x="0" y="4836"/>
                  <a:pt x="0" y="10800"/>
                </a:cubicBezTo>
                <a:cubicBezTo>
                  <a:pt x="0" y="16764"/>
                  <a:pt x="4833" y="21600"/>
                  <a:pt x="10797" y="21600"/>
                </a:cubicBezTo>
                <a:cubicBezTo>
                  <a:pt x="16761" y="21600"/>
                  <a:pt x="21600" y="16764"/>
                  <a:pt x="21600" y="10800"/>
                </a:cubicBezTo>
                <a:cubicBezTo>
                  <a:pt x="21600" y="4836"/>
                  <a:pt x="16761" y="0"/>
                  <a:pt x="10797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248" name="Imagen 33" descr="Imagen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562" y="3478399"/>
            <a:ext cx="1359197" cy="1185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0"/>
                </a:moveTo>
                <a:cubicBezTo>
                  <a:pt x="4833" y="0"/>
                  <a:pt x="0" y="4836"/>
                  <a:pt x="0" y="10800"/>
                </a:cubicBezTo>
                <a:cubicBezTo>
                  <a:pt x="0" y="16764"/>
                  <a:pt x="4833" y="21600"/>
                  <a:pt x="10797" y="21600"/>
                </a:cubicBezTo>
                <a:cubicBezTo>
                  <a:pt x="16761" y="21600"/>
                  <a:pt x="21600" y="16764"/>
                  <a:pt x="21600" y="10800"/>
                </a:cubicBezTo>
                <a:cubicBezTo>
                  <a:pt x="21600" y="4836"/>
                  <a:pt x="16761" y="0"/>
                  <a:pt x="10797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pic>
        <p:nvPicPr>
          <p:cNvPr id="249" name="Imagen 34" descr="Imagen 34"/>
          <p:cNvPicPr>
            <a:picLocks noChangeAspect="1"/>
          </p:cNvPicPr>
          <p:nvPr/>
        </p:nvPicPr>
        <p:blipFill>
          <a:blip r:embed="rId10"/>
          <a:srcRect b="2"/>
          <a:stretch>
            <a:fillRect/>
          </a:stretch>
        </p:blipFill>
        <p:spPr>
          <a:xfrm>
            <a:off x="4620020" y="3478399"/>
            <a:ext cx="1359197" cy="1260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7" y="0"/>
                </a:moveTo>
                <a:cubicBezTo>
                  <a:pt x="4833" y="0"/>
                  <a:pt x="0" y="4839"/>
                  <a:pt x="0" y="10803"/>
                </a:cubicBezTo>
                <a:cubicBezTo>
                  <a:pt x="0" y="16768"/>
                  <a:pt x="4833" y="21600"/>
                  <a:pt x="10797" y="21600"/>
                </a:cubicBezTo>
                <a:cubicBezTo>
                  <a:pt x="16761" y="21600"/>
                  <a:pt x="21600" y="16768"/>
                  <a:pt x="21600" y="10803"/>
                </a:cubicBezTo>
                <a:cubicBezTo>
                  <a:pt x="21600" y="4839"/>
                  <a:pt x="16761" y="0"/>
                  <a:pt x="10797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  <p:grpSp>
        <p:nvGrpSpPr>
          <p:cNvPr id="252" name="Rectángulo: esquinas redondeadas 35"/>
          <p:cNvGrpSpPr/>
          <p:nvPr/>
        </p:nvGrpSpPr>
        <p:grpSpPr>
          <a:xfrm>
            <a:off x="2786551" y="678478"/>
            <a:ext cx="2073674" cy="369330"/>
            <a:chOff x="0" y="-5595"/>
            <a:chExt cx="2073673" cy="369329"/>
          </a:xfrm>
        </p:grpSpPr>
        <p:sp>
          <p:nvSpPr>
            <p:cNvPr id="250" name="Rounded Rectangle"/>
            <p:cNvSpPr/>
            <p:nvPr/>
          </p:nvSpPr>
          <p:spPr>
            <a:xfrm>
              <a:off x="0" y="34607"/>
              <a:ext cx="2073673" cy="288926"/>
            </a:xfrm>
            <a:prstGeom prst="roundRect">
              <a:avLst>
                <a:gd name="adj" fmla="val 16667"/>
              </a:avLst>
            </a:prstGeom>
            <a:solidFill>
              <a:srgbClr val="A17C36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51" name="MUJERES + FAMILIA"/>
            <p:cNvSpPr txBox="1"/>
            <p:nvPr/>
          </p:nvSpPr>
          <p:spPr>
            <a:xfrm>
              <a:off x="14103" y="-5595"/>
              <a:ext cx="2045466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/>
              </a:pPr>
              <a:r>
                <a:rPr lang="es-ES" dirty="0">
                  <a:latin typeface="Calibri"/>
                  <a:cs typeface="Calibri"/>
                  <a:sym typeface="Calibri"/>
                </a:rPr>
                <a:t>MEJORES FAMILIAS</a:t>
              </a:r>
              <a:endParaRPr dirty="0"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Rectángulo: esquinas redondeadas 37"/>
          <p:cNvGrpSpPr/>
          <p:nvPr/>
        </p:nvGrpSpPr>
        <p:grpSpPr>
          <a:xfrm>
            <a:off x="154635" y="3848200"/>
            <a:ext cx="1414464" cy="369330"/>
            <a:chOff x="0" y="-5595"/>
            <a:chExt cx="1414463" cy="369329"/>
          </a:xfrm>
        </p:grpSpPr>
        <p:sp>
          <p:nvSpPr>
            <p:cNvPr id="253" name="Rounded Rectangle"/>
            <p:cNvSpPr/>
            <p:nvPr/>
          </p:nvSpPr>
          <p:spPr>
            <a:xfrm>
              <a:off x="0" y="40163"/>
              <a:ext cx="1414463" cy="277814"/>
            </a:xfrm>
            <a:prstGeom prst="roundRect">
              <a:avLst>
                <a:gd name="adj" fmla="val 16667"/>
              </a:avLst>
            </a:prstGeom>
            <a:solidFill>
              <a:srgbClr val="A17C36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54" name="LIDERES"/>
            <p:cNvSpPr txBox="1"/>
            <p:nvPr/>
          </p:nvSpPr>
          <p:spPr>
            <a:xfrm>
              <a:off x="13561" y="-5595"/>
              <a:ext cx="138734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/>
              </a:pPr>
              <a:r>
                <a:rPr>
                  <a:latin typeface="Calibri"/>
                  <a:cs typeface="Calibri"/>
                  <a:sym typeface="Calibri"/>
                </a:rPr>
                <a:t>LIDERES</a:t>
              </a:r>
            </a:p>
          </p:txBody>
        </p:sp>
      </p:grpSp>
      <p:grpSp>
        <p:nvGrpSpPr>
          <p:cNvPr id="258" name="Rectángulo: esquinas redondeadas 48"/>
          <p:cNvGrpSpPr/>
          <p:nvPr/>
        </p:nvGrpSpPr>
        <p:grpSpPr>
          <a:xfrm>
            <a:off x="5878704" y="1985222"/>
            <a:ext cx="2911786" cy="646329"/>
            <a:chOff x="-82279" y="34243"/>
            <a:chExt cx="1617447" cy="307849"/>
          </a:xfrm>
        </p:grpSpPr>
        <p:sp>
          <p:nvSpPr>
            <p:cNvPr id="256" name="Rounded Rectangle"/>
            <p:cNvSpPr/>
            <p:nvPr/>
          </p:nvSpPr>
          <p:spPr>
            <a:xfrm>
              <a:off x="0" y="40164"/>
              <a:ext cx="1414463" cy="277812"/>
            </a:xfrm>
            <a:prstGeom prst="roundRect">
              <a:avLst>
                <a:gd name="adj" fmla="val 16667"/>
              </a:avLst>
            </a:prstGeom>
            <a:solidFill>
              <a:srgbClr val="A17C36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57" name="MAESTROS"/>
            <p:cNvSpPr txBox="1"/>
            <p:nvPr/>
          </p:nvSpPr>
          <p:spPr>
            <a:xfrm>
              <a:off x="-82279" y="34243"/>
              <a:ext cx="1617447" cy="307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/>
              </a:pPr>
              <a:r>
                <a:rPr dirty="0">
                  <a:latin typeface="Calibri"/>
                  <a:cs typeface="Calibri"/>
                  <a:sym typeface="Calibri"/>
                </a:rPr>
                <a:t>MAESTROS</a:t>
              </a:r>
              <a:r>
                <a:rPr lang="es-GT" dirty="0">
                  <a:latin typeface="Calibri"/>
                  <a:cs typeface="Calibri"/>
                  <a:sym typeface="Calibri"/>
                </a:rPr>
                <a:t> Y DIRECTORES  </a:t>
              </a:r>
              <a:r>
                <a:rPr lang="es-GT" dirty="0" err="1">
                  <a:latin typeface="Calibri"/>
                  <a:cs typeface="Calibri"/>
                  <a:sym typeface="Calibri"/>
                </a:rPr>
                <a:t>PROCAPs</a:t>
              </a:r>
              <a:endParaRPr dirty="0"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Rectángulo: esquinas redondeadas 50"/>
          <p:cNvGrpSpPr/>
          <p:nvPr/>
        </p:nvGrpSpPr>
        <p:grpSpPr>
          <a:xfrm>
            <a:off x="3241150" y="5701103"/>
            <a:ext cx="1562101" cy="369330"/>
            <a:chOff x="0" y="-5595"/>
            <a:chExt cx="1562100" cy="369329"/>
          </a:xfrm>
        </p:grpSpPr>
        <p:sp>
          <p:nvSpPr>
            <p:cNvPr id="259" name="Rounded Rectangle"/>
            <p:cNvSpPr/>
            <p:nvPr/>
          </p:nvSpPr>
          <p:spPr>
            <a:xfrm>
              <a:off x="0" y="34607"/>
              <a:ext cx="1562100" cy="288926"/>
            </a:xfrm>
            <a:prstGeom prst="roundRect">
              <a:avLst>
                <a:gd name="adj" fmla="val 16667"/>
              </a:avLst>
            </a:prstGeom>
            <a:solidFill>
              <a:srgbClr val="A17C36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60" name="JÓVENES"/>
            <p:cNvSpPr txBox="1"/>
            <p:nvPr/>
          </p:nvSpPr>
          <p:spPr>
            <a:xfrm>
              <a:off x="14103" y="-5595"/>
              <a:ext cx="1533894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/>
              </a:pPr>
              <a:r>
                <a:rPr dirty="0">
                  <a:latin typeface="Calibri"/>
                  <a:cs typeface="Calibri"/>
                  <a:sym typeface="Calibri"/>
                </a:rPr>
                <a:t>JÓVENES</a:t>
              </a:r>
              <a:r>
                <a:rPr lang="es-ES" dirty="0">
                  <a:latin typeface="Calibri"/>
                  <a:cs typeface="Calibri"/>
                  <a:sym typeface="Calibri"/>
                </a:rPr>
                <a:t> 15-30</a:t>
              </a:r>
              <a:endParaRPr dirty="0"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Rectángulo: esquinas redondeadas 51"/>
          <p:cNvGrpSpPr/>
          <p:nvPr/>
        </p:nvGrpSpPr>
        <p:grpSpPr>
          <a:xfrm>
            <a:off x="6023274" y="4214026"/>
            <a:ext cx="1543051" cy="369330"/>
            <a:chOff x="0" y="-5595"/>
            <a:chExt cx="1543050" cy="369329"/>
          </a:xfrm>
        </p:grpSpPr>
        <p:sp>
          <p:nvSpPr>
            <p:cNvPr id="262" name="Rounded Rectangle"/>
            <p:cNvSpPr/>
            <p:nvPr/>
          </p:nvSpPr>
          <p:spPr>
            <a:xfrm>
              <a:off x="0" y="17144"/>
              <a:ext cx="1543050" cy="323851"/>
            </a:xfrm>
            <a:prstGeom prst="roundRect">
              <a:avLst>
                <a:gd name="adj" fmla="val 16667"/>
              </a:avLst>
            </a:prstGeom>
            <a:solidFill>
              <a:srgbClr val="A17C36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63" name="SALUBRISTAS"/>
            <p:cNvSpPr txBox="1"/>
            <p:nvPr/>
          </p:nvSpPr>
          <p:spPr>
            <a:xfrm>
              <a:off x="15808" y="-5595"/>
              <a:ext cx="1511434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/>
              </a:pPr>
              <a:r>
                <a:rPr>
                  <a:latin typeface="Calibri"/>
                  <a:cs typeface="Calibri"/>
                  <a:sym typeface="Calibri"/>
                </a:rPr>
                <a:t>SALUBRISTAS</a:t>
              </a:r>
            </a:p>
          </p:txBody>
        </p:sp>
      </p:grpSp>
      <p:grpSp>
        <p:nvGrpSpPr>
          <p:cNvPr id="267" name="Rectángulo: esquinas redondeadas 52"/>
          <p:cNvGrpSpPr/>
          <p:nvPr/>
        </p:nvGrpSpPr>
        <p:grpSpPr>
          <a:xfrm>
            <a:off x="318551" y="2075505"/>
            <a:ext cx="1252384" cy="646329"/>
            <a:chOff x="0" y="-10745"/>
            <a:chExt cx="1252382" cy="646328"/>
          </a:xfrm>
        </p:grpSpPr>
        <p:sp>
          <p:nvSpPr>
            <p:cNvPr id="265" name="Rounded Rectangle"/>
            <p:cNvSpPr/>
            <p:nvPr/>
          </p:nvSpPr>
          <p:spPr>
            <a:xfrm>
              <a:off x="0" y="68739"/>
              <a:ext cx="1252382" cy="487363"/>
            </a:xfrm>
            <a:prstGeom prst="roundRect">
              <a:avLst>
                <a:gd name="adj" fmla="val 16667"/>
              </a:avLst>
            </a:prstGeom>
            <a:solidFill>
              <a:srgbClr val="A17C36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66" name="GOBIERNO LOCAL"/>
            <p:cNvSpPr txBox="1"/>
            <p:nvPr/>
          </p:nvSpPr>
          <p:spPr>
            <a:xfrm>
              <a:off x="23790" y="-10745"/>
              <a:ext cx="1204802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/>
              </a:pPr>
              <a:r>
                <a:rPr dirty="0">
                  <a:latin typeface="Calibri"/>
                  <a:cs typeface="Calibri"/>
                  <a:sym typeface="Calibri"/>
                </a:rPr>
                <a:t>GOBIERNO LOCAL</a:t>
              </a:r>
            </a:p>
          </p:txBody>
        </p:sp>
      </p:grpSp>
      <p:pic>
        <p:nvPicPr>
          <p:cNvPr id="268" name="Imagen 1" descr="Imagen 1"/>
          <p:cNvPicPr>
            <a:picLocks noChangeAspect="1"/>
          </p:cNvPicPr>
          <p:nvPr/>
        </p:nvPicPr>
        <p:blipFill>
          <a:blip r:embed="rId11"/>
          <a:srcRect l="78825" t="209" r="1942" b="68537"/>
          <a:stretch>
            <a:fillRect/>
          </a:stretch>
        </p:blipFill>
        <p:spPr>
          <a:xfrm>
            <a:off x="3176230" y="2625207"/>
            <a:ext cx="1267680" cy="154433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Rectángulo 2"/>
          <p:cNvSpPr/>
          <p:nvPr/>
        </p:nvSpPr>
        <p:spPr>
          <a:xfrm>
            <a:off x="3276655" y="-48046"/>
            <a:ext cx="6008887" cy="584775"/>
          </a:xfrm>
          <a:prstGeom prst="rect">
            <a:avLst/>
          </a:prstGeom>
          <a:solidFill>
            <a:srgbClr val="D0AF72"/>
          </a:solidFill>
          <a:ln w="6350">
            <a:solidFill>
              <a:srgbClr val="968C8C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/>
            </a:lvl1pPr>
          </a:lstStyle>
          <a:p>
            <a:pPr>
              <a:defRPr/>
            </a:pPr>
            <a:r>
              <a:rPr>
                <a:latin typeface="Calibri"/>
                <a:cs typeface="Calibri"/>
                <a:sym typeface="Calibri"/>
              </a:rPr>
              <a:t>COMUNIDADES   EN   DESARROLLO</a:t>
            </a:r>
          </a:p>
        </p:txBody>
      </p:sp>
      <p:sp>
        <p:nvSpPr>
          <p:cNvPr id="65" name="Llamada rectangular 46">
            <a:extLst>
              <a:ext uri="{FF2B5EF4-FFF2-40B4-BE49-F238E27FC236}">
                <a16:creationId xmlns:a16="http://schemas.microsoft.com/office/drawing/2014/main" id="{B10E1E8C-B94E-44E6-9B4A-196F640954E5}"/>
              </a:ext>
            </a:extLst>
          </p:cNvPr>
          <p:cNvSpPr/>
          <p:nvPr/>
        </p:nvSpPr>
        <p:spPr>
          <a:xfrm>
            <a:off x="8491565" y="884028"/>
            <a:ext cx="3626958" cy="1128514"/>
          </a:xfrm>
          <a:prstGeom prst="wedgeRectCallout">
            <a:avLst>
              <a:gd name="adj1" fmla="val -56977"/>
              <a:gd name="adj2" fmla="val 88563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 Neue Medium"/>
              </a:rPr>
              <a:t>11 MIL docentes y directores capacitados –anualmente- en metodologías pedagógicas para la calidad educativa.   Asimismo, ejecución de estrategias par la ampliación de cobertura educativa. Escuelas públicas</a:t>
            </a:r>
          </a:p>
        </p:txBody>
      </p:sp>
      <p:sp>
        <p:nvSpPr>
          <p:cNvPr id="66" name="Llamada rectangular 46">
            <a:extLst>
              <a:ext uri="{FF2B5EF4-FFF2-40B4-BE49-F238E27FC236}">
                <a16:creationId xmlns:a16="http://schemas.microsoft.com/office/drawing/2014/main" id="{BAB9C4BE-2592-402F-9334-1B02F7F1C3C0}"/>
              </a:ext>
            </a:extLst>
          </p:cNvPr>
          <p:cNvSpPr/>
          <p:nvPr/>
        </p:nvSpPr>
        <p:spPr>
          <a:xfrm>
            <a:off x="5912834" y="4906470"/>
            <a:ext cx="3614047" cy="697627"/>
          </a:xfrm>
          <a:prstGeom prst="wedgeRectCallout">
            <a:avLst>
              <a:gd name="adj1" fmla="val -37183"/>
              <a:gd name="adj2" fmla="val -94572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 Neue Medium"/>
              </a:rPr>
              <a:t>590 salubristas formados –anualmente- con enfoque en salud primaria y preventiva. Puestos y Centros de salud pública</a:t>
            </a:r>
          </a:p>
        </p:txBody>
      </p:sp>
      <p:sp>
        <p:nvSpPr>
          <p:cNvPr id="67" name="Llamada rectangular 46">
            <a:extLst>
              <a:ext uri="{FF2B5EF4-FFF2-40B4-BE49-F238E27FC236}">
                <a16:creationId xmlns:a16="http://schemas.microsoft.com/office/drawing/2014/main" id="{39AC5DBB-215E-418F-B657-559103EA8F72}"/>
              </a:ext>
            </a:extLst>
          </p:cNvPr>
          <p:cNvSpPr/>
          <p:nvPr/>
        </p:nvSpPr>
        <p:spPr>
          <a:xfrm>
            <a:off x="4860225" y="6131020"/>
            <a:ext cx="3202503" cy="482183"/>
          </a:xfrm>
          <a:prstGeom prst="wedgeRectCallout">
            <a:avLst>
              <a:gd name="adj1" fmla="val -81417"/>
              <a:gd name="adj2" fmla="val -55543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 Neue Medium"/>
              </a:rPr>
              <a:t>5 MIL  Jóvenes de institutos públicos, formados en ciudadanía responsable</a:t>
            </a:r>
          </a:p>
        </p:txBody>
      </p:sp>
      <p:sp>
        <p:nvSpPr>
          <p:cNvPr id="68" name="Llamada rectangular 46">
            <a:extLst>
              <a:ext uri="{FF2B5EF4-FFF2-40B4-BE49-F238E27FC236}">
                <a16:creationId xmlns:a16="http://schemas.microsoft.com/office/drawing/2014/main" id="{74557FC3-E801-4D2A-ACF5-00870B0674BA}"/>
              </a:ext>
            </a:extLst>
          </p:cNvPr>
          <p:cNvSpPr/>
          <p:nvPr/>
        </p:nvSpPr>
        <p:spPr>
          <a:xfrm>
            <a:off x="99577" y="4868593"/>
            <a:ext cx="2939044" cy="1128514"/>
          </a:xfrm>
          <a:prstGeom prst="wedgeRectCallout">
            <a:avLst>
              <a:gd name="adj1" fmla="val -2841"/>
              <a:gd name="adj2" fmla="val -106645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 Neue Medium"/>
              </a:rPr>
              <a:t>2,500 líderes formados –anualmente- en participación ciudadana para la planificación del desarrollo comunitario desde la institucionalidad del Estado</a:t>
            </a:r>
          </a:p>
        </p:txBody>
      </p:sp>
      <p:sp>
        <p:nvSpPr>
          <p:cNvPr id="70" name="Llamada rectangular 46">
            <a:extLst>
              <a:ext uri="{FF2B5EF4-FFF2-40B4-BE49-F238E27FC236}">
                <a16:creationId xmlns:a16="http://schemas.microsoft.com/office/drawing/2014/main" id="{D0D69440-2DD0-4D77-87BE-C8AC536064DF}"/>
              </a:ext>
            </a:extLst>
          </p:cNvPr>
          <p:cNvSpPr/>
          <p:nvPr/>
        </p:nvSpPr>
        <p:spPr>
          <a:xfrm>
            <a:off x="68370" y="261730"/>
            <a:ext cx="2630969" cy="1408591"/>
          </a:xfrm>
          <a:prstGeom prst="wedgeRectCallout">
            <a:avLst>
              <a:gd name="adj1" fmla="val -18397"/>
              <a:gd name="adj2" fmla="val 63458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GT" sz="1200" dirty="0">
                <a:latin typeface="Calibri" panose="020F0502020204030204" pitchFamily="34" charset="0"/>
                <a:cs typeface="Calibri" panose="020F0502020204030204" pitchFamily="34" charset="0"/>
              </a:rPr>
              <a:t>56 Municipalidades  con asistencia técnica para A&amp;S, fomento económico</a:t>
            </a:r>
          </a:p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GT" sz="1200" dirty="0">
                <a:latin typeface="Calibri" panose="020F0502020204030204" pitchFamily="34" charset="0"/>
                <a:cs typeface="Calibri" panose="020F0502020204030204" pitchFamily="34" charset="0"/>
              </a:rPr>
              <a:t>Articulación local para la descentralización efectiva para el desarrollo</a:t>
            </a:r>
          </a:p>
          <a:p>
            <a:pPr marL="171450" indent="-17145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GT" sz="1200" dirty="0">
                <a:latin typeface="Calibri" panose="020F0502020204030204" pitchFamily="34" charset="0"/>
                <a:cs typeface="Calibri" panose="020F0502020204030204" pitchFamily="34" charset="0"/>
              </a:rPr>
              <a:t>2 Mil funcionarios municipales capacitados     -anualmente-</a:t>
            </a:r>
          </a:p>
        </p:txBody>
      </p:sp>
      <p:sp>
        <p:nvSpPr>
          <p:cNvPr id="71" name="Llamada rectangular 46">
            <a:extLst>
              <a:ext uri="{FF2B5EF4-FFF2-40B4-BE49-F238E27FC236}">
                <a16:creationId xmlns:a16="http://schemas.microsoft.com/office/drawing/2014/main" id="{141DEADB-C309-463B-82DD-C4D7D8629E02}"/>
              </a:ext>
            </a:extLst>
          </p:cNvPr>
          <p:cNvSpPr/>
          <p:nvPr/>
        </p:nvSpPr>
        <p:spPr>
          <a:xfrm>
            <a:off x="5211587" y="665525"/>
            <a:ext cx="2216143" cy="697627"/>
          </a:xfrm>
          <a:prstGeom prst="wedgeRectCallout">
            <a:avLst>
              <a:gd name="adj1" fmla="val -70987"/>
              <a:gd name="adj2" fmla="val -27496"/>
            </a:avLst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 Neue Medium"/>
              </a:rPr>
              <a:t>750 MIL mujeres formadas desde la autoestima y autogestión 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18B91EB3-522A-421E-A550-D285744BA481}"/>
              </a:ext>
            </a:extLst>
          </p:cNvPr>
          <p:cNvSpPr txBox="1"/>
          <p:nvPr/>
        </p:nvSpPr>
        <p:spPr>
          <a:xfrm>
            <a:off x="9542901" y="16238"/>
            <a:ext cx="1699332" cy="435938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normAutofit fontScale="97500"/>
          </a:bodyPr>
          <a:lstStyle>
            <a:lvl1pPr algn="l">
              <a:defRPr sz="8000">
                <a:solidFill>
                  <a:srgbClr val="0076BA"/>
                </a:solidFill>
                <a:sym typeface="Helvetica Neue Medium"/>
              </a:defRPr>
            </a:lvl1pPr>
            <a:lvl2pPr>
              <a:defRPr sz="11200" b="0">
                <a:latin typeface="+mj-lt"/>
                <a:ea typeface="+mj-ea"/>
                <a:cs typeface="+mj-cs"/>
                <a:sym typeface="Helvetica Neue Medium"/>
              </a:defRPr>
            </a:lvl2pPr>
            <a:lvl3pPr>
              <a:defRPr sz="11200" b="0">
                <a:latin typeface="+mj-lt"/>
                <a:ea typeface="+mj-ea"/>
                <a:cs typeface="+mj-cs"/>
                <a:sym typeface="Helvetica Neue Medium"/>
              </a:defRPr>
            </a:lvl3pPr>
            <a:lvl4pPr>
              <a:defRPr sz="11200" b="0">
                <a:latin typeface="+mj-lt"/>
                <a:ea typeface="+mj-ea"/>
                <a:cs typeface="+mj-cs"/>
                <a:sym typeface="Helvetica Neue Medium"/>
              </a:defRPr>
            </a:lvl4pPr>
            <a:lvl5pPr>
              <a:defRPr sz="11200" b="0">
                <a:latin typeface="+mj-lt"/>
                <a:ea typeface="+mj-ea"/>
                <a:cs typeface="+mj-cs"/>
                <a:sym typeface="Helvetica Neue Medium"/>
              </a:defRPr>
            </a:lvl5pPr>
            <a:lvl6pPr>
              <a:defRPr sz="11200" b="0">
                <a:latin typeface="+mj-lt"/>
                <a:ea typeface="+mj-ea"/>
                <a:cs typeface="+mj-cs"/>
                <a:sym typeface="Helvetica Neue Medium"/>
              </a:defRPr>
            </a:lvl6pPr>
            <a:lvl7pPr>
              <a:defRPr sz="11200" b="0">
                <a:latin typeface="+mj-lt"/>
                <a:ea typeface="+mj-ea"/>
                <a:cs typeface="+mj-cs"/>
                <a:sym typeface="Helvetica Neue Medium"/>
              </a:defRPr>
            </a:lvl7pPr>
            <a:lvl8pPr>
              <a:defRPr sz="11200" b="0">
                <a:latin typeface="+mj-lt"/>
                <a:ea typeface="+mj-ea"/>
                <a:cs typeface="+mj-cs"/>
                <a:sym typeface="Helvetica Neue Medium"/>
              </a:defRPr>
            </a:lvl8pPr>
            <a:lvl9pPr>
              <a:defRPr sz="11200" b="0">
                <a:latin typeface="+mj-lt"/>
                <a:ea typeface="+mj-ea"/>
                <a:cs typeface="+mj-cs"/>
                <a:sym typeface="Helvetica Neue Medium"/>
              </a:defRPr>
            </a:lvl9pPr>
          </a:lstStyle>
          <a:p>
            <a:r>
              <a:rPr lang="es-MX" sz="2400" dirty="0"/>
              <a:t>ESTRATEGIA</a:t>
            </a:r>
            <a:endParaRPr lang="es-GT" sz="2400" dirty="0"/>
          </a:p>
        </p:txBody>
      </p:sp>
      <p:sp>
        <p:nvSpPr>
          <p:cNvPr id="237" name="CuadroTexto 75"/>
          <p:cNvSpPr txBox="1"/>
          <p:nvPr/>
        </p:nvSpPr>
        <p:spPr>
          <a:xfrm>
            <a:off x="10513477" y="4356409"/>
            <a:ext cx="181554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2000" b="1"/>
            </a:lvl1pPr>
          </a:lstStyle>
          <a:p>
            <a:pPr>
              <a:defRPr/>
            </a:pPr>
            <a:r>
              <a:rPr sz="1400" dirty="0" err="1">
                <a:latin typeface="Calibri"/>
                <a:cs typeface="Calibri"/>
                <a:sym typeface="Calibri"/>
              </a:rPr>
              <a:t>En</a:t>
            </a:r>
            <a:r>
              <a:rPr sz="1400" dirty="0">
                <a:latin typeface="Calibri"/>
                <a:cs typeface="Calibri"/>
                <a:sym typeface="Calibri"/>
              </a:rPr>
              <a:t> </a:t>
            </a:r>
            <a:r>
              <a:rPr sz="1400" dirty="0" err="1">
                <a:latin typeface="Calibri"/>
                <a:cs typeface="Calibri"/>
                <a:sym typeface="Calibri"/>
              </a:rPr>
              <a:t>congruencia</a:t>
            </a:r>
            <a:r>
              <a:rPr sz="1400" dirty="0">
                <a:latin typeface="Calibri"/>
                <a:cs typeface="Calibri"/>
                <a:sym typeface="Calibri"/>
              </a:rPr>
              <a:t> con:</a:t>
            </a:r>
          </a:p>
        </p:txBody>
      </p:sp>
      <p:pic>
        <p:nvPicPr>
          <p:cNvPr id="44" name="Imagen 43" descr="Logotipo&#10;&#10;Descripción generada automáticamente">
            <a:extLst>
              <a:ext uri="{FF2B5EF4-FFF2-40B4-BE49-F238E27FC236}">
                <a16:creationId xmlns:a16="http://schemas.microsoft.com/office/drawing/2014/main" id="{F5AFAE52-F978-47F1-8B9C-336B3DD2DC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358" y="83543"/>
            <a:ext cx="1032468" cy="797816"/>
          </a:xfrm>
          <a:prstGeom prst="rect">
            <a:avLst/>
          </a:prstGeom>
        </p:spPr>
      </p:pic>
      <p:grpSp>
        <p:nvGrpSpPr>
          <p:cNvPr id="45" name="Rectángulo: esquinas redondeadas 52">
            <a:extLst>
              <a:ext uri="{FF2B5EF4-FFF2-40B4-BE49-F238E27FC236}">
                <a16:creationId xmlns:a16="http://schemas.microsoft.com/office/drawing/2014/main" id="{7ABA6820-76AE-427A-8CF7-672BA2E08695}"/>
              </a:ext>
            </a:extLst>
          </p:cNvPr>
          <p:cNvGrpSpPr/>
          <p:nvPr/>
        </p:nvGrpSpPr>
        <p:grpSpPr>
          <a:xfrm>
            <a:off x="9027549" y="3111223"/>
            <a:ext cx="998663" cy="572297"/>
            <a:chOff x="0" y="68739"/>
            <a:chExt cx="1252382" cy="487363"/>
          </a:xfrm>
        </p:grpSpPr>
        <p:sp>
          <p:nvSpPr>
            <p:cNvPr id="46" name="Rounded Rectangle">
              <a:extLst>
                <a:ext uri="{FF2B5EF4-FFF2-40B4-BE49-F238E27FC236}">
                  <a16:creationId xmlns:a16="http://schemas.microsoft.com/office/drawing/2014/main" id="{8B127A96-8D14-4FDD-8A08-4F3E8E3360A7}"/>
                </a:ext>
              </a:extLst>
            </p:cNvPr>
            <p:cNvSpPr/>
            <p:nvPr/>
          </p:nvSpPr>
          <p:spPr>
            <a:xfrm>
              <a:off x="0" y="68739"/>
              <a:ext cx="1252382" cy="487363"/>
            </a:xfrm>
            <a:prstGeom prst="roundRect">
              <a:avLst>
                <a:gd name="adj" fmla="val 16667"/>
              </a:avLst>
            </a:prstGeom>
            <a:solidFill>
              <a:srgbClr val="A17C36"/>
            </a:solidFill>
            <a:ln w="12700" cap="flat">
              <a:noFill/>
              <a:miter lim="400000"/>
            </a:ln>
            <a:effectLst>
              <a:outerShdw blurRad="63500" dist="19050" dir="5400000" rotWithShape="0">
                <a:srgbClr val="000000">
                  <a:alpha val="6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>
                <a:solidFill>
                  <a:srgbClr val="FFFFFF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47" name="GOBIERNO LOCAL">
              <a:extLst>
                <a:ext uri="{FF2B5EF4-FFF2-40B4-BE49-F238E27FC236}">
                  <a16:creationId xmlns:a16="http://schemas.microsoft.com/office/drawing/2014/main" id="{019E0E4A-1FCD-4C69-9CF6-1CB28AC3704A}"/>
                </a:ext>
              </a:extLst>
            </p:cNvPr>
            <p:cNvSpPr txBox="1"/>
            <p:nvPr/>
          </p:nvSpPr>
          <p:spPr>
            <a:xfrm>
              <a:off x="23789" y="155159"/>
              <a:ext cx="1204802" cy="3145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>
                <a:defRPr/>
              </a:pPr>
              <a:r>
                <a:rPr lang="es-ES" dirty="0">
                  <a:latin typeface="Calibri"/>
                  <a:cs typeface="Calibri"/>
                  <a:sym typeface="Calibri"/>
                </a:rPr>
                <a:t>N  B  S</a:t>
              </a:r>
              <a:endParaRPr dirty="0"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48" name="Subtitle 2">
            <a:extLst>
              <a:ext uri="{FF2B5EF4-FFF2-40B4-BE49-F238E27FC236}">
                <a16:creationId xmlns:a16="http://schemas.microsoft.com/office/drawing/2014/main" id="{1C83917C-73B7-4EF3-BF2E-0B64C036F229}"/>
              </a:ext>
            </a:extLst>
          </p:cNvPr>
          <p:cNvSpPr txBox="1">
            <a:spLocks/>
          </p:cNvSpPr>
          <p:nvPr/>
        </p:nvSpPr>
        <p:spPr>
          <a:xfrm>
            <a:off x="8454492" y="5991271"/>
            <a:ext cx="3644314" cy="61318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50"/>
              </a:lnSpc>
            </a:pPr>
            <a:r>
              <a:rPr lang="es-GT" sz="16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 Light" panose="020B0306030504020204" pitchFamily="34" charset="0"/>
              </a:rPr>
              <a:t>Programas certificados por:</a:t>
            </a:r>
          </a:p>
          <a:p>
            <a:pPr>
              <a:lnSpc>
                <a:spcPts val="2050"/>
              </a:lnSpc>
            </a:pPr>
            <a:r>
              <a:rPr lang="es-GT" sz="16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 Light" panose="020B0306030504020204" pitchFamily="34" charset="0"/>
              </a:rPr>
              <a:t>MINISTERIO DE EDUCACION</a:t>
            </a:r>
          </a:p>
        </p:txBody>
      </p:sp>
    </p:spTree>
    <p:extLst>
      <p:ext uri="{BB962C8B-B14F-4D97-AF65-F5344CB8AC3E}">
        <p14:creationId xmlns:p14="http://schemas.microsoft.com/office/powerpoint/2010/main" val="2143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 advAuto="0"/>
      <p:bldP spid="239" grpId="0" animBg="1" advAuto="0"/>
      <p:bldP spid="242" grpId="0" animBg="1" advAuto="0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23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43E2E-38E7-40C0-B2B2-853272E8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" y="222982"/>
            <a:ext cx="5779769" cy="859748"/>
          </a:xfrm>
          <a:solidFill>
            <a:schemeClr val="tx1">
              <a:lumMod val="50000"/>
              <a:lumOff val="5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  <a:miter lim="400000"/>
          </a:ln>
        </p:spPr>
        <p:txBody>
          <a:bodyPr vert="horz" lIns="25400" tIns="25400" rIns="25400" bIns="25400" rtlCol="0" anchor="ctr">
            <a:noAutofit/>
          </a:bodyPr>
          <a:lstStyle/>
          <a:p>
            <a:pPr algn="ctr"/>
            <a:r>
              <a:rPr lang="es-ES" sz="2700" dirty="0">
                <a:solidFill>
                  <a:schemeClr val="bg1"/>
                </a:solidFill>
              </a:rPr>
              <a:t>Participación</a:t>
            </a:r>
            <a:r>
              <a:rPr lang="es-ES" sz="2000" dirty="0">
                <a:solidFill>
                  <a:schemeClr val="bg1"/>
                </a:solidFill>
              </a:rPr>
              <a:t> en </a:t>
            </a:r>
            <a:br>
              <a:rPr lang="es-ES" sz="2000" dirty="0">
                <a:solidFill>
                  <a:schemeClr val="bg1"/>
                </a:solidFill>
              </a:rPr>
            </a:br>
            <a:r>
              <a:rPr lang="es-ES" sz="2000" dirty="0">
                <a:solidFill>
                  <a:schemeClr val="bg1"/>
                </a:solidFill>
              </a:rPr>
              <a:t>estrategias nacionales</a:t>
            </a:r>
            <a:endParaRPr lang="es-GT" sz="2000" dirty="0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5F4CD3-6AC0-4118-AB95-0003916E20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590" y="1495007"/>
            <a:ext cx="4988938" cy="1251364"/>
          </a:xfrm>
        </p:spPr>
        <p:txBody>
          <a:bodyPr>
            <a:noAutofit/>
          </a:bodyPr>
          <a:lstStyle/>
          <a:p>
            <a:r>
              <a:rPr lang="es-ES" sz="2600" dirty="0"/>
              <a:t>Mesa Temática de Erradicación y Prevención del Trabajo Infantil</a:t>
            </a:r>
            <a:endParaRPr lang="es-GT" sz="2600" dirty="0"/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6558A257-8B3C-429F-89F4-B6413A5F7FF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3113" t="18085" r="27519" b="10494"/>
          <a:stretch/>
        </p:blipFill>
        <p:spPr>
          <a:xfrm rot="242700">
            <a:off x="6701062" y="363328"/>
            <a:ext cx="4999206" cy="4066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EDFA5E37-AB79-4750-9592-3AB35221CA8D}"/>
              </a:ext>
            </a:extLst>
          </p:cNvPr>
          <p:cNvSpPr txBox="1">
            <a:spLocks/>
          </p:cNvSpPr>
          <p:nvPr/>
        </p:nvSpPr>
        <p:spPr>
          <a:xfrm>
            <a:off x="163830" y="2614389"/>
            <a:ext cx="5292090" cy="101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31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96C11F"/>
              </a:buClr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defRPr>
            </a:lvl1pPr>
            <a:lvl2pPr marL="63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5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8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05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s-ES" sz="2600" dirty="0"/>
              <a:t>Mesa Empresarial para la Erradicación y Prevención del Trabajo Infantil</a:t>
            </a:r>
            <a:endParaRPr lang="es-GT" sz="2600" dirty="0"/>
          </a:p>
        </p:txBody>
      </p:sp>
      <p:pic>
        <p:nvPicPr>
          <p:cNvPr id="1026" name="Picture 2" descr="Trabajo infantil: 2021 será el Año Internacional para la Erradicación del Trabajo  Infantil">
            <a:extLst>
              <a:ext uri="{FF2B5EF4-FFF2-40B4-BE49-F238E27FC236}">
                <a16:creationId xmlns:a16="http://schemas.microsoft.com/office/drawing/2014/main" id="{BC842EA8-7363-44B5-900D-9E5FA7DE9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08" y="4474100"/>
            <a:ext cx="3343275" cy="1371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TrabajoInfantil: Lanzamiento del Año Internacional para la Eliminación  del Trabajo Infantil (2021) en las Américas">
            <a:extLst>
              <a:ext uri="{FF2B5EF4-FFF2-40B4-BE49-F238E27FC236}">
                <a16:creationId xmlns:a16="http://schemas.microsoft.com/office/drawing/2014/main" id="{9EECD689-4BE2-4BB0-A09F-96DDC53D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587" b="31869"/>
          <a:stretch/>
        </p:blipFill>
        <p:spPr bwMode="auto">
          <a:xfrm>
            <a:off x="530634" y="3949590"/>
            <a:ext cx="3652838" cy="20339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go Ministerio de Trabajo Guatemala">
            <a:extLst>
              <a:ext uri="{FF2B5EF4-FFF2-40B4-BE49-F238E27FC236}">
                <a16:creationId xmlns:a16="http://schemas.microsoft.com/office/drawing/2014/main" id="{CEF6992E-7177-493C-863F-9D5E553A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70" y="1723730"/>
            <a:ext cx="1609058" cy="194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779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D363DA-BE27-447B-AF5B-7FF4137F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060" y="178991"/>
            <a:ext cx="6096000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hlinkClick r:id="rId2"/>
              </a:rPr>
              <a:t>Child </a:t>
            </a:r>
            <a:r>
              <a:rPr lang="en-US" sz="4000" dirty="0" err="1">
                <a:hlinkClick r:id="rId2"/>
              </a:rPr>
              <a:t>Labour</a:t>
            </a:r>
            <a:r>
              <a:rPr lang="en-US" sz="4000" dirty="0">
                <a:hlinkClick r:id="rId2"/>
              </a:rPr>
              <a:t> (ioe-emp.org)</a:t>
            </a:r>
            <a:endParaRPr lang="en-US" sz="4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DE41CF4-854F-4CE5-8FE5-E81976205E17}"/>
              </a:ext>
            </a:extLst>
          </p:cNvPr>
          <p:cNvSpPr txBox="1"/>
          <p:nvPr/>
        </p:nvSpPr>
        <p:spPr>
          <a:xfrm>
            <a:off x="6320723" y="1742972"/>
            <a:ext cx="5178960" cy="1960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https://www.ioe-emp.org/index.php?eID=dumpFile&amp;t=f&amp;f=155811&amp;token=</a:t>
            </a:r>
            <a:r>
              <a:rPr lang="en-US" sz="12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096408dc5c26d130fbc72168a2adb02fa9139e03</a:t>
            </a:r>
            <a:endParaRPr lang="en-US" sz="1200" dirty="0">
              <a:solidFill>
                <a:schemeClr val="accent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accent1"/>
                </a:solidFill>
              </a:rPr>
              <a:t>https://www.ioe-emp.org/fileadmin/ioe_documents/publications/changemaker_award/Guatemala/Changemaker%20Award%20-%20Business%20Network%20for%20the%20Prevention%20and%20Eradication%20of%20Child%20Labor%20Boys%20and%20Girls%20at%20School%20Guatemala.pdf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16A975D-C1AE-4302-9539-93CE808CBB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1573" t="9090" r="10422" b="10394"/>
          <a:stretch/>
        </p:blipFill>
        <p:spPr>
          <a:xfrm>
            <a:off x="347080" y="1739922"/>
            <a:ext cx="5167185" cy="300010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4F8C8F9-E44D-4A1D-B676-A60D62A93AD6}"/>
              </a:ext>
            </a:extLst>
          </p:cNvPr>
          <p:cNvSpPr txBox="1"/>
          <p:nvPr/>
        </p:nvSpPr>
        <p:spPr>
          <a:xfrm>
            <a:off x="5944060" y="1455870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Guatemala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F91DE5C-E72D-4344-B8CA-B99AFAA6016D}"/>
              </a:ext>
            </a:extLst>
          </p:cNvPr>
          <p:cNvSpPr txBox="1"/>
          <p:nvPr/>
        </p:nvSpPr>
        <p:spPr>
          <a:xfrm>
            <a:off x="6361615" y="3631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>
                <a:hlinkClick r:id="rId5"/>
              </a:rPr>
              <a:t>Policies</a:t>
            </a:r>
            <a:r>
              <a:rPr lang="es-ES" dirty="0">
                <a:hlinkClick r:id="rId5"/>
              </a:rPr>
              <a:t> – Cámara del Agro Guatemala (camaradelagro.org)</a:t>
            </a:r>
            <a:endParaRPr lang="es-GT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24B7DF3-3675-4AAD-9EB2-C0CE28A00DB6}"/>
              </a:ext>
            </a:extLst>
          </p:cNvPr>
          <p:cNvSpPr txBox="1"/>
          <p:nvPr/>
        </p:nvSpPr>
        <p:spPr>
          <a:xfrm>
            <a:off x="203840" y="5014182"/>
            <a:ext cx="473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Información sobre Alianzas de Colaboración: </a:t>
            </a:r>
          </a:p>
          <a:p>
            <a:r>
              <a:rPr lang="es-GT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</a:t>
            </a:r>
            <a:r>
              <a:rPr lang="es-GT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GT" sz="1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es-GT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HOW TO ENGAGE :</a:t>
            </a:r>
          </a:p>
          <a:p>
            <a:endParaRPr lang="es-GT" sz="1200" dirty="0"/>
          </a:p>
          <a:p>
            <a:r>
              <a:rPr lang="es-GT" sz="1200" dirty="0"/>
              <a:t>Carla Caballeros /Executive Director  </a:t>
            </a:r>
            <a:r>
              <a:rPr lang="es-GT" sz="1200" dirty="0">
                <a:hlinkClick r:id="rId6"/>
              </a:rPr>
              <a:t>ccaballeros@camaradelagro.org</a:t>
            </a:r>
            <a:endParaRPr lang="es-GT" sz="1200" dirty="0"/>
          </a:p>
          <a:p>
            <a:r>
              <a:rPr lang="es-GT" sz="1200" dirty="0"/>
              <a:t>Marlene Mazariegos / Labor Manager </a:t>
            </a:r>
            <a:r>
              <a:rPr lang="es-GT" sz="1200" dirty="0">
                <a:hlinkClick r:id="rId7"/>
              </a:rPr>
              <a:t>mmazariegos@camaradelagro.org</a:t>
            </a:r>
            <a:endParaRPr lang="es-GT" sz="1200" dirty="0"/>
          </a:p>
          <a:p>
            <a:r>
              <a:rPr lang="es-GT" sz="1200" dirty="0"/>
              <a:t>Santiago Girón ANACAFE/ FUNCAFE  </a:t>
            </a:r>
            <a:r>
              <a:rPr lang="es-GT" sz="1200" dirty="0">
                <a:hlinkClick r:id="rId8"/>
              </a:rPr>
              <a:t>Santiago.ggdl@funcafe.org</a:t>
            </a:r>
            <a:endParaRPr lang="es-GT" sz="1200" dirty="0"/>
          </a:p>
          <a:p>
            <a:r>
              <a:rPr lang="es-GT" sz="1200" dirty="0"/>
              <a:t>Maria Silvia Pineda ASAZGUA /FUNDAZUCAR </a:t>
            </a:r>
            <a:r>
              <a:rPr lang="es-GT" sz="1200" dirty="0">
                <a:hlinkClick r:id="rId9"/>
              </a:rPr>
              <a:t>mspineda@azucar.com.gt</a:t>
            </a:r>
            <a:endParaRPr lang="es-GT" sz="1200" dirty="0"/>
          </a:p>
          <a:p>
            <a:r>
              <a:rPr lang="es-GT" sz="1200" dirty="0"/>
              <a:t>Veronica Spross verospross@empresariosporlaeducacion.org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99D36F6-75C3-4C98-847C-D34E42CB5EFD}"/>
              </a:ext>
            </a:extLst>
          </p:cNvPr>
          <p:cNvSpPr txBox="1"/>
          <p:nvPr/>
        </p:nvSpPr>
        <p:spPr>
          <a:xfrm>
            <a:off x="6218715" y="4644788"/>
            <a:ext cx="6189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10"/>
              </a:rPr>
              <a:t>Iniciativa Regional América Latina y el Caribe Libre de Trabajo Infantil (iniciativa2025alc.org)</a:t>
            </a:r>
            <a:endParaRPr lang="es-GT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84B3843-43AE-4502-98A9-64659F4EAAF5}"/>
              </a:ext>
            </a:extLst>
          </p:cNvPr>
          <p:cNvSpPr txBox="1"/>
          <p:nvPr/>
        </p:nvSpPr>
        <p:spPr>
          <a:xfrm>
            <a:off x="6218715" y="4232192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 </a:t>
            </a:r>
            <a:r>
              <a:rPr lang="es-G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es-G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nternational Organisation of Employers | UIA Yearbook Profile | Union of  International Associations">
            <a:extLst>
              <a:ext uri="{FF2B5EF4-FFF2-40B4-BE49-F238E27FC236}">
                <a16:creationId xmlns:a16="http://schemas.microsoft.com/office/drawing/2014/main" id="{DBA0FE98-68BF-4292-8F63-E8112D29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518" y="148014"/>
            <a:ext cx="1404608" cy="5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🌎 Red LACTI 👧🏽👦🏿 (@SinTrabinfantil) | Twitter">
            <a:extLst>
              <a:ext uri="{FF2B5EF4-FFF2-40B4-BE49-F238E27FC236}">
                <a16:creationId xmlns:a16="http://schemas.microsoft.com/office/drawing/2014/main" id="{746D2A19-5840-4AD1-B5AB-37FA65096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548" y="4093692"/>
            <a:ext cx="6463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09ACE276-A74A-4F7C-94DC-C7B6AFD3D41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1" b="21010"/>
          <a:stretch/>
        </p:blipFill>
        <p:spPr>
          <a:xfrm>
            <a:off x="7450847" y="1373408"/>
            <a:ext cx="1575826" cy="508078"/>
          </a:xfrm>
          <a:prstGeom prst="rect">
            <a:avLst/>
          </a:prstGeom>
        </p:spPr>
      </p:pic>
      <p:pic>
        <p:nvPicPr>
          <p:cNvPr id="15" name="Imagen 14" descr="Imagen que contiene flor, pájaro&#10;&#10;Descripción generada automáticamente">
            <a:extLst>
              <a:ext uri="{FF2B5EF4-FFF2-40B4-BE49-F238E27FC236}">
                <a16:creationId xmlns:a16="http://schemas.microsoft.com/office/drawing/2014/main" id="{121C3F4A-BC19-4033-B2ED-12E27B78BDD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40938" r="6227" b="31762"/>
          <a:stretch/>
        </p:blipFill>
        <p:spPr>
          <a:xfrm>
            <a:off x="574066" y="461607"/>
            <a:ext cx="4207813" cy="10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3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2ACEFB-8D51-4878-95BA-C39497D1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0535"/>
            <a:ext cx="10515600" cy="2493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GT" sz="8000" dirty="0">
                <a:solidFill>
                  <a:srgbClr val="002060"/>
                </a:solidFill>
              </a:rPr>
              <a:t>RETO:  </a:t>
            </a:r>
          </a:p>
          <a:p>
            <a:pPr marL="0" indent="0" algn="ctr">
              <a:buNone/>
            </a:pPr>
            <a:r>
              <a:rPr lang="es-GT" sz="8000" dirty="0">
                <a:solidFill>
                  <a:srgbClr val="FF0000"/>
                </a:solidFill>
              </a:rPr>
              <a:t>INFORMALIDAD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8B0BE1A-08CC-4888-80DA-0CF9C2DD30F1}"/>
              </a:ext>
            </a:extLst>
          </p:cNvPr>
          <p:cNvSpPr/>
          <p:nvPr/>
        </p:nvSpPr>
        <p:spPr>
          <a:xfrm>
            <a:off x="2186609" y="265043"/>
            <a:ext cx="7818782" cy="62947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4547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342AEE-2465-483B-84D2-87C0F1708C9B}"/>
              </a:ext>
            </a:extLst>
          </p:cNvPr>
          <p:cNvGraphicFramePr/>
          <p:nvPr/>
        </p:nvGraphicFramePr>
        <p:xfrm>
          <a:off x="1342365" y="1781149"/>
          <a:ext cx="828092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71FC78AB-912F-4941-8382-2DC1077FC93C}"/>
              </a:ext>
            </a:extLst>
          </p:cNvPr>
          <p:cNvSpPr/>
          <p:nvPr/>
        </p:nvSpPr>
        <p:spPr>
          <a:xfrm>
            <a:off x="9166728" y="241544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F3A6E8-5F37-4F86-82C4-9FFEFA427BD1}"/>
              </a:ext>
            </a:extLst>
          </p:cNvPr>
          <p:cNvSpPr txBox="1"/>
          <p:nvPr/>
        </p:nvSpPr>
        <p:spPr>
          <a:xfrm>
            <a:off x="8730838" y="1289849"/>
            <a:ext cx="1784895" cy="11862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192" tIns="0" rIns="0" bIns="0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dirty="0"/>
              <a:t>Año Internacional para la Eliminación del Trabajo Infantil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/>
              <a:t>2021</a:t>
            </a:r>
            <a:endParaRPr lang="es-GT" sz="2000" b="1" dirty="0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E1B16D63-8F09-45A8-9E48-728447009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41" y="1289850"/>
            <a:ext cx="2201597" cy="698389"/>
          </a:xfrm>
          <a:prstGeom prst="rect">
            <a:avLst/>
          </a:prstGeom>
        </p:spPr>
      </p:pic>
      <p:pic>
        <p:nvPicPr>
          <p:cNvPr id="8" name="Imagen 7" descr="Imagen que contiene texto, persona, foto, frente&#10;&#10;Descripción generada automáticamente">
            <a:extLst>
              <a:ext uri="{FF2B5EF4-FFF2-40B4-BE49-F238E27FC236}">
                <a16:creationId xmlns:a16="http://schemas.microsoft.com/office/drawing/2014/main" id="{E14C2C37-823B-4FB4-8E5A-60BF375291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29" y="5226969"/>
            <a:ext cx="1291628" cy="1296144"/>
          </a:xfrm>
          <a:prstGeom prst="rect">
            <a:avLst/>
          </a:prstGeom>
        </p:spPr>
      </p:pic>
      <p:pic>
        <p:nvPicPr>
          <p:cNvPr id="9" name="Picture 2" descr="Iniciativa Regional América Latina y el Caribe libre de Trabajo Infantil -  YouTube">
            <a:extLst>
              <a:ext uri="{FF2B5EF4-FFF2-40B4-BE49-F238E27FC236}">
                <a16:creationId xmlns:a16="http://schemas.microsoft.com/office/drawing/2014/main" id="{27AF28BC-1D13-4907-A16A-B712ABF1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64" y="5087420"/>
            <a:ext cx="933869" cy="9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5ADD918-2190-449C-8299-9A3F3A7ACB2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79" y="282428"/>
            <a:ext cx="2499699" cy="833991"/>
          </a:xfrm>
          <a:prstGeom prst="rect">
            <a:avLst/>
          </a:prstGeom>
        </p:spPr>
      </p:pic>
      <p:pic>
        <p:nvPicPr>
          <p:cNvPr id="12" name="Imagen 11" descr="Imagen que contiene flor, pájaro&#10;&#10;Descripción generada automáticamente">
            <a:extLst>
              <a:ext uri="{FF2B5EF4-FFF2-40B4-BE49-F238E27FC236}">
                <a16:creationId xmlns:a16="http://schemas.microsoft.com/office/drawing/2014/main" id="{FC433E35-B03F-4EF1-8E60-0A1D2B1CCEB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40938" r="6227" b="31762"/>
          <a:stretch/>
        </p:blipFill>
        <p:spPr>
          <a:xfrm>
            <a:off x="4687748" y="284721"/>
            <a:ext cx="2968484" cy="7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89F3C600-31AB-404D-B06B-CF2AE008E5A3}"/>
              </a:ext>
            </a:extLst>
          </p:cNvPr>
          <p:cNvGrpSpPr/>
          <p:nvPr/>
        </p:nvGrpSpPr>
        <p:grpSpPr>
          <a:xfrm>
            <a:off x="3741757" y="1593261"/>
            <a:ext cx="8513202" cy="5064497"/>
            <a:chOff x="239474" y="332656"/>
            <a:chExt cx="8786192" cy="6459391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3615330-25BA-46B8-9F9A-8231EA4304B7}"/>
                </a:ext>
              </a:extLst>
            </p:cNvPr>
            <p:cNvSpPr/>
            <p:nvPr/>
          </p:nvSpPr>
          <p:spPr>
            <a:xfrm>
              <a:off x="239474" y="336957"/>
              <a:ext cx="8786192" cy="64550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pic>
          <p:nvPicPr>
            <p:cNvPr id="7" name="4 Imagen">
              <a:extLst>
                <a:ext uri="{FF2B5EF4-FFF2-40B4-BE49-F238E27FC236}">
                  <a16:creationId xmlns:a16="http://schemas.microsoft.com/office/drawing/2014/main" id="{657309A7-87EC-4192-AB10-566946627EF7}"/>
                </a:ext>
              </a:extLst>
            </p:cNvPr>
            <p:cNvPicPr/>
            <p:nvPr/>
          </p:nvPicPr>
          <p:blipFill rotWithShape="1">
            <a:blip r:embed="rId2" cstate="print"/>
            <a:srcRect l="36468" t="50003" r="58084" b="42738"/>
            <a:stretch/>
          </p:blipFill>
          <p:spPr bwMode="auto">
            <a:xfrm>
              <a:off x="4756103" y="3597089"/>
              <a:ext cx="941204" cy="87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n 7" descr="Imagen que contiene animal, pájaro&#10;&#10;Descripción generada automáticamente">
              <a:extLst>
                <a:ext uri="{FF2B5EF4-FFF2-40B4-BE49-F238E27FC236}">
                  <a16:creationId xmlns:a16="http://schemas.microsoft.com/office/drawing/2014/main" id="{D82E7B1B-D4C3-4657-B9AC-4B0679F24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781" y="4692798"/>
              <a:ext cx="1463180" cy="7509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39FF832-0CB9-499A-B485-971EE179F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384" y="4767488"/>
              <a:ext cx="1278351" cy="659150"/>
            </a:xfrm>
            <a:prstGeom prst="rect">
              <a:avLst/>
            </a:prstGeom>
          </p:spPr>
        </p:pic>
        <p:pic>
          <p:nvPicPr>
            <p:cNvPr id="10" name="Imagen 9" descr="Imagen que contiene señal&#10;&#10;Descripción generada automáticamente">
              <a:extLst>
                <a:ext uri="{FF2B5EF4-FFF2-40B4-BE49-F238E27FC236}">
                  <a16:creationId xmlns:a16="http://schemas.microsoft.com/office/drawing/2014/main" id="{8D663B20-12C1-4DA6-A7B3-A8B4C8705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59" y="2308623"/>
              <a:ext cx="1123625" cy="1123625"/>
            </a:xfrm>
            <a:prstGeom prst="rect">
              <a:avLst/>
            </a:prstGeom>
          </p:spPr>
        </p:pic>
        <p:pic>
          <p:nvPicPr>
            <p:cNvPr id="11" name="Imagen 10" descr="Imagen que contiene alimentos, dibujo&#10;&#10;Descripción generada automáticamente">
              <a:extLst>
                <a:ext uri="{FF2B5EF4-FFF2-40B4-BE49-F238E27FC236}">
                  <a16:creationId xmlns:a16="http://schemas.microsoft.com/office/drawing/2014/main" id="{F2DE7FBD-561D-426C-94C3-C77D6560A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1541" y="2494584"/>
              <a:ext cx="1132638" cy="875449"/>
            </a:xfrm>
            <a:prstGeom prst="rect">
              <a:avLst/>
            </a:prstGeom>
          </p:spPr>
        </p:pic>
        <p:pic>
          <p:nvPicPr>
            <p:cNvPr id="12" name="Imagen 11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D979438D-3094-42EE-B065-0092E081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404" y="3478260"/>
              <a:ext cx="1362208" cy="1021656"/>
            </a:xfrm>
            <a:prstGeom prst="rect">
              <a:avLst/>
            </a:prstGeom>
          </p:spPr>
        </p:pic>
        <p:pic>
          <p:nvPicPr>
            <p:cNvPr id="13" name="Imagen 1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F929A084-D03F-4F70-BAD8-5A82B84FE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582" y="3550502"/>
              <a:ext cx="1136418" cy="877172"/>
            </a:xfrm>
            <a:prstGeom prst="rect">
              <a:avLst/>
            </a:prstGeom>
          </p:spPr>
        </p:pic>
        <p:pic>
          <p:nvPicPr>
            <p:cNvPr id="14" name="Imagen 13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DFD3E212-31B2-48D9-A338-6EB64052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386" y="3485935"/>
              <a:ext cx="686296" cy="877172"/>
            </a:xfrm>
            <a:prstGeom prst="rect">
              <a:avLst/>
            </a:prstGeom>
          </p:spPr>
        </p:pic>
        <p:pic>
          <p:nvPicPr>
            <p:cNvPr id="15" name="Imagen 14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6FFC8531-3E01-4B81-8448-2D92847A6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322" y="332656"/>
              <a:ext cx="2307643" cy="769914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AB17BEC-9807-4CA4-8710-B8ECD68BB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70" b="27559"/>
            <a:stretch/>
          </p:blipFill>
          <p:spPr>
            <a:xfrm>
              <a:off x="7244064" y="1389623"/>
              <a:ext cx="1324726" cy="65915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7AF28336-9DE0-4D96-BCFF-24D9E86C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32570" y="476672"/>
              <a:ext cx="2129473" cy="600437"/>
            </a:xfrm>
            <a:prstGeom prst="rect">
              <a:avLst/>
            </a:prstGeom>
          </p:spPr>
        </p:pic>
        <p:pic>
          <p:nvPicPr>
            <p:cNvPr id="18" name="4 Imagen">
              <a:extLst>
                <a:ext uri="{FF2B5EF4-FFF2-40B4-BE49-F238E27FC236}">
                  <a16:creationId xmlns:a16="http://schemas.microsoft.com/office/drawing/2014/main" id="{1A635AB9-538F-4300-A681-945A28DAE727}"/>
                </a:ext>
              </a:extLst>
            </p:cNvPr>
            <p:cNvPicPr/>
            <p:nvPr/>
          </p:nvPicPr>
          <p:blipFill rotWithShape="1">
            <a:blip r:embed="rId2" cstate="print"/>
            <a:srcRect l="35552" t="57657" r="55682" b="34441"/>
            <a:stretch/>
          </p:blipFill>
          <p:spPr bwMode="auto">
            <a:xfrm>
              <a:off x="442671" y="1259367"/>
              <a:ext cx="1554816" cy="903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agen 18" descr="Imagen que contiene señal, reloj&#10;&#10;Descripción generada automáticamente">
              <a:extLst>
                <a:ext uri="{FF2B5EF4-FFF2-40B4-BE49-F238E27FC236}">
                  <a16:creationId xmlns:a16="http://schemas.microsoft.com/office/drawing/2014/main" id="{97DB586D-23BE-4DBE-B763-0728B7E5F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247" y="1427512"/>
              <a:ext cx="1554817" cy="633336"/>
            </a:xfrm>
            <a:prstGeom prst="rect">
              <a:avLst/>
            </a:prstGeom>
          </p:spPr>
        </p:pic>
        <p:pic>
          <p:nvPicPr>
            <p:cNvPr id="20" name="8 Imagen" descr="F:\MI USB\CONGRESO LABORAL CACIF\CONGRESO LABORAL CACIF 2017\LOGOS CACIF 2017\Logo ccg.jpg">
              <a:extLst>
                <a:ext uri="{FF2B5EF4-FFF2-40B4-BE49-F238E27FC236}">
                  <a16:creationId xmlns:a16="http://schemas.microsoft.com/office/drawing/2014/main" id="{4F13E617-3292-40A8-8269-61D5145869E7}"/>
                </a:ext>
              </a:extLst>
            </p:cNvPr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39283" y="1259367"/>
              <a:ext cx="1554817" cy="78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" descr="C:\Users\Ana Chan\Desktop\CONGRESO LABORAL CACIF 2016\LOGOS CONGRESO CACIF 2016\logo-oit.jpg">
              <a:extLst>
                <a:ext uri="{FF2B5EF4-FFF2-40B4-BE49-F238E27FC236}">
                  <a16:creationId xmlns:a16="http://schemas.microsoft.com/office/drawing/2014/main" id="{7FFDD11F-689E-4444-871D-4036DE12D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709061" y="5663971"/>
              <a:ext cx="1046435" cy="992574"/>
            </a:xfrm>
            <a:prstGeom prst="rect">
              <a:avLst/>
            </a:prstGeom>
            <a:noFill/>
          </p:spPr>
        </p:pic>
        <p:pic>
          <p:nvPicPr>
            <p:cNvPr id="22" name="Picture 6" descr="Colaboradores | Maestro 100 Puntos">
              <a:extLst>
                <a:ext uri="{FF2B5EF4-FFF2-40B4-BE49-F238E27FC236}">
                  <a16:creationId xmlns:a16="http://schemas.microsoft.com/office/drawing/2014/main" id="{D1B0CCEC-8C12-47A8-ACB4-E5EB02226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531" y="2463443"/>
              <a:ext cx="1503238" cy="75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n 22" descr="Imagen que contiene señal&#10;&#10;Descripción generada automáticamente">
              <a:extLst>
                <a:ext uri="{FF2B5EF4-FFF2-40B4-BE49-F238E27FC236}">
                  <a16:creationId xmlns:a16="http://schemas.microsoft.com/office/drawing/2014/main" id="{02E39CFC-50C4-459A-9D3C-3BDB1972E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988" y="2529197"/>
              <a:ext cx="1877491" cy="750996"/>
            </a:xfrm>
            <a:prstGeom prst="rect">
              <a:avLst/>
            </a:prstGeom>
          </p:spPr>
        </p:pic>
        <p:pic>
          <p:nvPicPr>
            <p:cNvPr id="24" name="Imagen 23" descr="Imagen que contiene reloj, firmar&#10;&#10;Descripción generada automáticamente">
              <a:extLst>
                <a:ext uri="{FF2B5EF4-FFF2-40B4-BE49-F238E27FC236}">
                  <a16:creationId xmlns:a16="http://schemas.microsoft.com/office/drawing/2014/main" id="{808DD983-EE6E-484B-BE93-D16F47BB3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226" y="4621756"/>
              <a:ext cx="945132" cy="961097"/>
            </a:xfrm>
            <a:prstGeom prst="rect">
              <a:avLst/>
            </a:prstGeom>
          </p:spPr>
        </p:pic>
        <p:pic>
          <p:nvPicPr>
            <p:cNvPr id="25" name="Imagen 24" descr="Imagen que contiene alimentos, dibujo&#10;&#10;Descripción generada automáticamente">
              <a:extLst>
                <a:ext uri="{FF2B5EF4-FFF2-40B4-BE49-F238E27FC236}">
                  <a16:creationId xmlns:a16="http://schemas.microsoft.com/office/drawing/2014/main" id="{291C5EE9-DE66-4212-A777-29F5B50DC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817" y="3651549"/>
              <a:ext cx="1679220" cy="669163"/>
            </a:xfrm>
            <a:prstGeom prst="rect">
              <a:avLst/>
            </a:prstGeom>
          </p:spPr>
        </p:pic>
        <p:pic>
          <p:nvPicPr>
            <p:cNvPr id="26" name="Imagen 25" descr="Texto&#10;&#10;Descripción generada automáticamente">
              <a:extLst>
                <a:ext uri="{FF2B5EF4-FFF2-40B4-BE49-F238E27FC236}">
                  <a16:creationId xmlns:a16="http://schemas.microsoft.com/office/drawing/2014/main" id="{F1091B9E-54EC-434F-9B99-BEBDB9697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9822" y="4910376"/>
              <a:ext cx="1641485" cy="462522"/>
            </a:xfrm>
            <a:prstGeom prst="rect">
              <a:avLst/>
            </a:prstGeom>
          </p:spPr>
        </p:pic>
        <p:pic>
          <p:nvPicPr>
            <p:cNvPr id="27" name="Imagen 26" descr="Logotipo&#10;&#10;Descripción generada automáticamente">
              <a:extLst>
                <a:ext uri="{FF2B5EF4-FFF2-40B4-BE49-F238E27FC236}">
                  <a16:creationId xmlns:a16="http://schemas.microsoft.com/office/drawing/2014/main" id="{166122CA-A00F-4331-B1B3-251741F6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1426214"/>
              <a:ext cx="2028661" cy="661692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023F05B5-85A0-49E8-99A1-0DCB333AD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800" y="2476476"/>
              <a:ext cx="1132639" cy="856438"/>
            </a:xfrm>
            <a:prstGeom prst="rect">
              <a:avLst/>
            </a:prstGeom>
          </p:spPr>
        </p:pic>
        <p:pic>
          <p:nvPicPr>
            <p:cNvPr id="29" name="Imagen 28" descr="Logotipo&#10;&#10;Descripción generada automáticamente">
              <a:extLst>
                <a:ext uri="{FF2B5EF4-FFF2-40B4-BE49-F238E27FC236}">
                  <a16:creationId xmlns:a16="http://schemas.microsoft.com/office/drawing/2014/main" id="{69D36F74-FCAA-4D07-93EF-BFD1C1756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689" y="2452594"/>
              <a:ext cx="1364911" cy="938258"/>
            </a:xfrm>
            <a:prstGeom prst="rect">
              <a:avLst/>
            </a:prstGeom>
          </p:spPr>
        </p:pic>
        <p:pic>
          <p:nvPicPr>
            <p:cNvPr id="30" name="Imagen 29" descr="Logotipo&#10;&#10;Descripción generada automáticamente">
              <a:extLst>
                <a:ext uri="{FF2B5EF4-FFF2-40B4-BE49-F238E27FC236}">
                  <a16:creationId xmlns:a16="http://schemas.microsoft.com/office/drawing/2014/main" id="{41AD02E7-429A-4D9A-A98B-0BFEAF51A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09" y="3589301"/>
              <a:ext cx="1419462" cy="798525"/>
            </a:xfrm>
            <a:prstGeom prst="rect">
              <a:avLst/>
            </a:prstGeom>
          </p:spPr>
        </p:pic>
        <p:pic>
          <p:nvPicPr>
            <p:cNvPr id="31" name="Imagen 30" descr="Imagen que contiene firmar, señal, calle&#10;&#10;Descripción generada automáticamente">
              <a:extLst>
                <a:ext uri="{FF2B5EF4-FFF2-40B4-BE49-F238E27FC236}">
                  <a16:creationId xmlns:a16="http://schemas.microsoft.com/office/drawing/2014/main" id="{813E0E40-451F-4FF5-BAFF-B5C6A5392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11" y="4544879"/>
              <a:ext cx="891489" cy="891489"/>
            </a:xfrm>
            <a:prstGeom prst="rect">
              <a:avLst/>
            </a:prstGeom>
          </p:spPr>
        </p:pic>
        <p:pic>
          <p:nvPicPr>
            <p:cNvPr id="32" name="Imagen 31" descr="Texto&#10;&#10;Descripción generada automáticamente con confianza baja">
              <a:extLst>
                <a:ext uri="{FF2B5EF4-FFF2-40B4-BE49-F238E27FC236}">
                  <a16:creationId xmlns:a16="http://schemas.microsoft.com/office/drawing/2014/main" id="{47D7475A-B74B-4FB5-B0E8-994A8E733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81" y="5820853"/>
              <a:ext cx="2343066" cy="565460"/>
            </a:xfrm>
            <a:prstGeom prst="rect">
              <a:avLst/>
            </a:prstGeom>
          </p:spPr>
        </p:pic>
        <p:pic>
          <p:nvPicPr>
            <p:cNvPr id="33" name="Imagen 32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C357BD9D-468E-400A-8C25-355C9837C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3496" y="5763751"/>
              <a:ext cx="2544681" cy="674266"/>
            </a:xfrm>
            <a:prstGeom prst="rect">
              <a:avLst/>
            </a:prstGeom>
          </p:spPr>
        </p:pic>
        <p:pic>
          <p:nvPicPr>
            <p:cNvPr id="34" name="Imagen 33" descr="Interfaz de usuario gráfica, Texto&#10;&#10;Descripción generada automáticamente">
              <a:extLst>
                <a:ext uri="{FF2B5EF4-FFF2-40B4-BE49-F238E27FC236}">
                  <a16:creationId xmlns:a16="http://schemas.microsoft.com/office/drawing/2014/main" id="{F9082034-B3A8-45A4-9517-27D3BBD9D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5352" y="5721589"/>
              <a:ext cx="2400663" cy="803601"/>
            </a:xfrm>
            <a:prstGeom prst="rect">
              <a:avLst/>
            </a:prstGeom>
          </p:spPr>
        </p:pic>
      </p:grpSp>
      <p:sp>
        <p:nvSpPr>
          <p:cNvPr id="35" name="Título 3">
            <a:extLst>
              <a:ext uri="{FF2B5EF4-FFF2-40B4-BE49-F238E27FC236}">
                <a16:creationId xmlns:a16="http://schemas.microsoft.com/office/drawing/2014/main" id="{B9EDD571-D176-49E2-A816-A0E7C06178BA}"/>
              </a:ext>
            </a:extLst>
          </p:cNvPr>
          <p:cNvSpPr txBox="1">
            <a:spLocks/>
          </p:cNvSpPr>
          <p:nvPr/>
        </p:nvSpPr>
        <p:spPr>
          <a:xfrm>
            <a:off x="315374" y="1490393"/>
            <a:ext cx="2875852" cy="3910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ENFOQUE Y COMPROMISO DE ALTO NIVEL </a:t>
            </a:r>
          </a:p>
          <a:p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PUBLICO-PRIVADO</a:t>
            </a:r>
          </a:p>
        </p:txBody>
      </p:sp>
      <p:pic>
        <p:nvPicPr>
          <p:cNvPr id="36" name="Imagen 35" descr="Imagen que contiene flor, pájaro&#10;&#10;Descripción generada automáticamente">
            <a:extLst>
              <a:ext uri="{FF2B5EF4-FFF2-40B4-BE49-F238E27FC236}">
                <a16:creationId xmlns:a16="http://schemas.microsoft.com/office/drawing/2014/main" id="{5F91AE34-8727-4A0F-85D7-B76809C306E1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40938" r="6227" b="31762"/>
          <a:stretch/>
        </p:blipFill>
        <p:spPr>
          <a:xfrm>
            <a:off x="168161" y="64056"/>
            <a:ext cx="5927839" cy="14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Marcador de contenido 4">
            <a:extLst>
              <a:ext uri="{FF2B5EF4-FFF2-40B4-BE49-F238E27FC236}">
                <a16:creationId xmlns:a16="http://schemas.microsoft.com/office/drawing/2014/main" id="{CCA04C84-D76A-45D0-91FA-8EA23E4D1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89081"/>
              </p:ext>
            </p:extLst>
          </p:nvPr>
        </p:nvGraphicFramePr>
        <p:xfrm>
          <a:off x="4769351" y="1506274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A4C62B4-7802-4A9D-B75B-C90C399B66DD}"/>
              </a:ext>
            </a:extLst>
          </p:cNvPr>
          <p:cNvCxnSpPr/>
          <p:nvPr/>
        </p:nvCxnSpPr>
        <p:spPr>
          <a:xfrm>
            <a:off x="635000" y="4684542"/>
            <a:ext cx="3107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>
            <a:extLst>
              <a:ext uri="{FF2B5EF4-FFF2-40B4-BE49-F238E27FC236}">
                <a16:creationId xmlns:a16="http://schemas.microsoft.com/office/drawing/2014/main" id="{C3EDB8E8-0F9A-4CCE-9EA8-3CD73B1F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377" y="169732"/>
            <a:ext cx="6515862" cy="1325563"/>
          </a:xfrm>
        </p:spPr>
        <p:txBody>
          <a:bodyPr/>
          <a:lstStyle/>
          <a:p>
            <a:r>
              <a:rPr lang="es-GT" dirty="0">
                <a:solidFill>
                  <a:srgbClr val="002060"/>
                </a:solidFill>
              </a:rPr>
              <a:t>Una Estrategia que va más allá de las empresas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112B76D-DDF0-42A2-B035-743BDA095359}"/>
              </a:ext>
            </a:extLst>
          </p:cNvPr>
          <p:cNvGrpSpPr/>
          <p:nvPr/>
        </p:nvGrpSpPr>
        <p:grpSpPr>
          <a:xfrm>
            <a:off x="522137" y="2055813"/>
            <a:ext cx="3614738" cy="3616325"/>
            <a:chOff x="1104900" y="2384425"/>
            <a:chExt cx="3614738" cy="3616325"/>
          </a:xfrm>
        </p:grpSpPr>
        <p:pic>
          <p:nvPicPr>
            <p:cNvPr id="10" name="Picture 2" descr="Albasud - The Transforming Tourism Initiative and SDG 8">
              <a:extLst>
                <a:ext uri="{FF2B5EF4-FFF2-40B4-BE49-F238E27FC236}">
                  <a16:creationId xmlns:a16="http://schemas.microsoft.com/office/drawing/2014/main" id="{9D49B9FC-6DF3-43B8-BB54-9CC375106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2384425"/>
              <a:ext cx="1773238" cy="177323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European Sustainable Development Week Events on SDG 3: Good Health and  Well-Being ESDW">
              <a:extLst>
                <a:ext uri="{FF2B5EF4-FFF2-40B4-BE49-F238E27FC236}">
                  <a16:creationId xmlns:a16="http://schemas.microsoft.com/office/drawing/2014/main" id="{85874321-303C-46C4-8093-94FD908F45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400" y="2384425"/>
              <a:ext cx="1773238" cy="177323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SDG 4: Quality Education - KIT Royal Tropical Institute">
              <a:extLst>
                <a:ext uri="{FF2B5EF4-FFF2-40B4-BE49-F238E27FC236}">
                  <a16:creationId xmlns:a16="http://schemas.microsoft.com/office/drawing/2014/main" id="{C034EBED-370B-43FA-BD28-AFE2D013A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4225925"/>
              <a:ext cx="1774825" cy="17748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Goal 2 | Department of Economic and Social Affairs">
              <a:extLst>
                <a:ext uri="{FF2B5EF4-FFF2-40B4-BE49-F238E27FC236}">
                  <a16:creationId xmlns:a16="http://schemas.microsoft.com/office/drawing/2014/main" id="{29BDFC64-C59F-4971-85D4-3E5C5C9F3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988" y="4225925"/>
              <a:ext cx="1771650" cy="17748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n 14" descr="Imagen que contiene flor, pájaro&#10;&#10;Descripción generada automáticamente">
            <a:extLst>
              <a:ext uri="{FF2B5EF4-FFF2-40B4-BE49-F238E27FC236}">
                <a16:creationId xmlns:a16="http://schemas.microsoft.com/office/drawing/2014/main" id="{3F62A951-89B6-4A01-A855-5F3BC38CBE0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40938" r="6227" b="31762"/>
          <a:stretch/>
        </p:blipFill>
        <p:spPr>
          <a:xfrm>
            <a:off x="168161" y="64056"/>
            <a:ext cx="4207813" cy="10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6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11CBDB-06FA-4A54-B476-2DA3528A8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8" t="12700" r="12308" b="11489"/>
          <a:stretch/>
        </p:blipFill>
        <p:spPr>
          <a:xfrm>
            <a:off x="686120" y="986366"/>
            <a:ext cx="9752960" cy="557106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C80F735-B437-4170-B4FD-7EB33E2A3AF5}"/>
              </a:ext>
            </a:extLst>
          </p:cNvPr>
          <p:cNvSpPr txBox="1"/>
          <p:nvPr/>
        </p:nvSpPr>
        <p:spPr>
          <a:xfrm>
            <a:off x="5219700" y="15240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dirty="0">
                <a:hlinkClick r:id="rId3"/>
              </a:rPr>
              <a:t>https://www.youtube.com/watch?v=YfRZ_jQ51nk&amp;list=PLqrJPb0iCvLmUGwI-1dhF9jDpMQ4S9uXz&amp;index=2</a:t>
            </a:r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6787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A6EF949-4E17-42A8-A1F2-3E22E1F2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49" t="15261" r="13126" b="9702"/>
          <a:stretch/>
        </p:blipFill>
        <p:spPr>
          <a:xfrm>
            <a:off x="0" y="0"/>
            <a:ext cx="122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4C07EB6-4BF0-4E34-8EFB-66D27F15F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2" t="16649" r="13281" b="15541"/>
          <a:stretch/>
        </p:blipFill>
        <p:spPr>
          <a:xfrm>
            <a:off x="148168" y="215646"/>
            <a:ext cx="5291666" cy="2731008"/>
          </a:xfrm>
          <a:prstGeom prst="rect">
            <a:avLst/>
          </a:prstGeom>
        </p:spPr>
      </p:pic>
      <p:pic>
        <p:nvPicPr>
          <p:cNvPr id="3" name="Imagen 2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F12EFAB1-8D02-4D24-BCDB-E956D425B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5" t="15539" r="13125" b="8591"/>
          <a:stretch/>
        </p:blipFill>
        <p:spPr>
          <a:xfrm>
            <a:off x="4624852" y="2552105"/>
            <a:ext cx="7567148" cy="43058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C3EFAA1-F87F-47C3-9397-17882BDAE1EF}"/>
              </a:ext>
            </a:extLst>
          </p:cNvPr>
          <p:cNvSpPr txBox="1"/>
          <p:nvPr/>
        </p:nvSpPr>
        <p:spPr>
          <a:xfrm>
            <a:off x="895350" y="41015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dirty="0">
                <a:hlinkClick r:id="rId4"/>
              </a:rPr>
              <a:t>https://youtu.be/HrnfRWsQS-8</a:t>
            </a:r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0984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EFFA5EB-B48C-4988-96D5-7DFCEF3A6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6" r="8167"/>
          <a:stretch/>
        </p:blipFill>
        <p:spPr>
          <a:xfrm>
            <a:off x="6396626" y="565588"/>
            <a:ext cx="2139413" cy="3488947"/>
          </a:xfrm>
          <a:prstGeom prst="rect">
            <a:avLst/>
          </a:prstGeom>
          <a:effectLst/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47FAAD6-E25A-46F2-8010-2233AC8F7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" r="54334"/>
          <a:stretch/>
        </p:blipFill>
        <p:spPr>
          <a:xfrm>
            <a:off x="4294200" y="565587"/>
            <a:ext cx="2139413" cy="3488947"/>
          </a:xfrm>
          <a:prstGeom prst="rect">
            <a:avLst/>
          </a:prstGeom>
          <a:effectLst/>
        </p:spPr>
      </p:pic>
      <p:pic>
        <p:nvPicPr>
          <p:cNvPr id="11" name="Imagen 10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FB8798A-0671-497F-8B95-96845DC6A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9" y="3563792"/>
            <a:ext cx="10471111" cy="2351995"/>
          </a:xfrm>
          <a:prstGeom prst="rect">
            <a:avLst/>
          </a:prstGeom>
        </p:spPr>
      </p:pic>
      <p:pic>
        <p:nvPicPr>
          <p:cNvPr id="3074" name="5B38B8B8-E0EA-45BE-B331-C8417908E6FD">
            <a:extLst>
              <a:ext uri="{FF2B5EF4-FFF2-40B4-BE49-F238E27FC236}">
                <a16:creationId xmlns:a16="http://schemas.microsoft.com/office/drawing/2014/main" id="{7C3C49A9-A1F8-4FEA-876A-CB64B554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19" y="210208"/>
            <a:ext cx="2940892" cy="29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0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521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Black</vt:lpstr>
      <vt:lpstr>Tahoma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Una Estrategia que va más allá de las empresas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Participación en  estrategias nacionales</vt:lpstr>
      <vt:lpstr>Child Labour (ioe-emp.org)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Cámara Del Agro</dc:creator>
  <cp:lastModifiedBy>Claudia  Di Lorenzi</cp:lastModifiedBy>
  <cp:revision>7</cp:revision>
  <dcterms:created xsi:type="dcterms:W3CDTF">2021-09-14T11:46:27Z</dcterms:created>
  <dcterms:modified xsi:type="dcterms:W3CDTF">2022-01-17T10:01:56Z</dcterms:modified>
</cp:coreProperties>
</file>