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48" r:id="rId2"/>
    <p:sldId id="349" r:id="rId3"/>
    <p:sldId id="270" r:id="rId4"/>
    <p:sldId id="375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gusto Zampini" initials="AZ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6959" autoAdjust="0"/>
  </p:normalViewPr>
  <p:slideViewPr>
    <p:cSldViewPr>
      <p:cViewPr varScale="1">
        <p:scale>
          <a:sx n="85" d="100"/>
          <a:sy n="85" d="100"/>
        </p:scale>
        <p:origin x="12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AFFF7-0BB5-435B-B07F-8036623D8BB0}" type="datetimeFigureOut">
              <a:rPr lang="it-IT" smtClean="0"/>
              <a:t>16/05/19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CB4A8-36F3-4159-8970-8BEC482C44E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13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CB4A8-36F3-4159-8970-8BEC482C44E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71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CB4A8-36F3-4159-8970-8BEC482C44E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79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CB4A8-36F3-4159-8970-8BEC482C44E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32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7E3-4B30-49B4-9789-37092B5931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16/05/19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B99E-7A7A-46DD-A3C0-CDEF9528EA4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3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7E3-4B30-49B4-9789-37092B5931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16/05/19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B99E-7A7A-46DD-A3C0-CDEF9528EA4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6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7E3-4B30-49B4-9789-37092B5931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16/05/19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B99E-7A7A-46DD-A3C0-CDEF9528EA4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47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Text"/>
          <p:cNvSpPr txBox="1">
            <a:spLocks noGrp="1"/>
          </p:cNvSpPr>
          <p:nvPr>
            <p:ph type="title"/>
          </p:nvPr>
        </p:nvSpPr>
        <p:spPr>
          <a:xfrm>
            <a:off x="464343" y="428625"/>
            <a:ext cx="8215314" cy="1000125"/>
          </a:xfrm>
          <a:prstGeom prst="rect">
            <a:avLst/>
          </a:prstGeom>
        </p:spPr>
        <p:txBody>
          <a:bodyPr lIns="35718" tIns="35718" rIns="35718" bIns="35718" anchor="t"/>
          <a:lstStyle>
            <a:lvl1pPr marL="0" indent="0" algn="l" defTabSz="410765">
              <a:buSzTx/>
              <a:buFontTx/>
              <a:buNone/>
              <a:defRPr sz="3000" cap="all" spc="479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47" name="Body Level One…"/>
          <p:cNvSpPr txBox="1">
            <a:spLocks noGrp="1"/>
          </p:cNvSpPr>
          <p:nvPr>
            <p:ph type="body" idx="1"/>
          </p:nvPr>
        </p:nvSpPr>
        <p:spPr>
          <a:xfrm>
            <a:off x="464343" y="1419820"/>
            <a:ext cx="8215314" cy="4723805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313266" indent="-313266" defTabSz="410765">
              <a:spcBef>
                <a:spcPts val="2900"/>
              </a:spcBef>
              <a:buClr>
                <a:srgbClr val="646464"/>
              </a:buClr>
              <a:buSzPct val="90000"/>
              <a:buFontTx/>
              <a:defRPr sz="24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  <a:lvl2pPr marL="783166" indent="-313266" defTabSz="410765">
              <a:spcBef>
                <a:spcPts val="2900"/>
              </a:spcBef>
              <a:buClr>
                <a:srgbClr val="646464"/>
              </a:buClr>
              <a:buSzPct val="90000"/>
              <a:buFontTx/>
              <a:buChar char="•"/>
              <a:defRPr sz="24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2pPr>
            <a:lvl3pPr marL="1253066" indent="-313266" defTabSz="410765">
              <a:spcBef>
                <a:spcPts val="2900"/>
              </a:spcBef>
              <a:buClr>
                <a:srgbClr val="646464"/>
              </a:buClr>
              <a:buSzPct val="90000"/>
              <a:buFontTx/>
              <a:defRPr sz="24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3pPr>
            <a:lvl4pPr marL="1722966" indent="-313266" defTabSz="410765">
              <a:spcBef>
                <a:spcPts val="2900"/>
              </a:spcBef>
              <a:buClr>
                <a:srgbClr val="646464"/>
              </a:buClr>
              <a:buSzPct val="90000"/>
              <a:buFontTx/>
              <a:buChar char="•"/>
              <a:defRPr sz="24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4pPr>
            <a:lvl5pPr marL="2192866" indent="-313266" defTabSz="410765">
              <a:spcBef>
                <a:spcPts val="2900"/>
              </a:spcBef>
              <a:buClr>
                <a:srgbClr val="646464"/>
              </a:buClr>
              <a:buSzPct val="90000"/>
              <a:buFontTx/>
              <a:buChar char="•"/>
              <a:defRPr sz="24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0501" y="6519763"/>
            <a:ext cx="242635" cy="274638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algn="ctr" defTabSz="410765">
              <a:buSzTx/>
              <a:buFontTx/>
              <a:buNone/>
              <a:defRPr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590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7E3-4B30-49B4-9789-37092B5931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16/05/19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B99E-7A7A-46DD-A3C0-CDEF9528EA4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3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7E3-4B30-49B4-9789-37092B5931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16/05/19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B99E-7A7A-46DD-A3C0-CDEF9528EA4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6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7E3-4B30-49B4-9789-37092B5931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16/05/19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B99E-7A7A-46DD-A3C0-CDEF9528EA4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7E3-4B30-49B4-9789-37092B5931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16/05/19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B99E-7A7A-46DD-A3C0-CDEF9528EA4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9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7E3-4B30-49B4-9789-37092B5931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16/05/19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B99E-7A7A-46DD-A3C0-CDEF9528EA4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0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7E3-4B30-49B4-9789-37092B5931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16/05/19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B99E-7A7A-46DD-A3C0-CDEF9528EA4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6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7E3-4B30-49B4-9789-37092B5931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16/05/19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B99E-7A7A-46DD-A3C0-CDEF9528EA4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9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7E3-4B30-49B4-9789-37092B5931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16/05/19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B99E-7A7A-46DD-A3C0-CDEF9528EA4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0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C87E3-4B30-49B4-9789-37092B5931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16/05/19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EB99E-7A7A-46DD-A3C0-CDEF9528EA4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6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Ver - amazonia"/>
          <p:cNvSpPr txBox="1">
            <a:spLocks noGrp="1"/>
          </p:cNvSpPr>
          <p:nvPr>
            <p:ph type="title"/>
          </p:nvPr>
        </p:nvSpPr>
        <p:spPr>
          <a:xfrm>
            <a:off x="464343" y="116633"/>
            <a:ext cx="8215314" cy="125479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GB" b="1" dirty="0"/>
              <a:t>AMAZONIA Y </a:t>
            </a:r>
            <a:br>
              <a:rPr lang="en-GB" b="1" dirty="0"/>
            </a:br>
            <a:r>
              <a:rPr lang="en-GB" b="1" dirty="0"/>
              <a:t>DESARROLLO HUMANO INTEGRAL</a:t>
            </a:r>
            <a:br>
              <a:rPr lang="en-GB" b="1" dirty="0"/>
            </a:br>
            <a:r>
              <a:rPr lang="en-GB" sz="1600" dirty="0"/>
              <a:t>PONTIFICIA UNIVERSIDAD GREGORIANA</a:t>
            </a:r>
            <a:br>
              <a:rPr lang="en-GB" sz="1600" dirty="0"/>
            </a:br>
            <a:endParaRPr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B5A442-C5F3-A944-845B-4B40CEBCC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1690" y="1371427"/>
            <a:ext cx="9307431" cy="5096926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Biodiversidad (natural)…"/>
          <p:cNvSpPr txBox="1"/>
          <p:nvPr/>
        </p:nvSpPr>
        <p:spPr>
          <a:xfrm>
            <a:off x="2483768" y="6086476"/>
            <a:ext cx="3856282" cy="756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8" tIns="35718" rIns="35718" bIns="35718" anchor="ctr">
            <a:spAutoFit/>
          </a:bodyPr>
          <a:lstStyle/>
          <a:p>
            <a:pPr marL="218209" indent="-218209" algn="ctr" defTabSz="642937">
              <a:spcBef>
                <a:spcPts val="300"/>
              </a:spcBef>
              <a:defRPr sz="21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s-ES" dirty="0" err="1"/>
              <a:t>Rev</a:t>
            </a:r>
            <a:r>
              <a:rPr lang="es-ES" dirty="0"/>
              <a:t> </a:t>
            </a:r>
            <a:r>
              <a:rPr lang="es-ES" dirty="0" err="1"/>
              <a:t>Dr</a:t>
            </a:r>
            <a:r>
              <a:rPr lang="es-ES" dirty="0"/>
              <a:t> Augusto </a:t>
            </a:r>
            <a:r>
              <a:rPr lang="es-ES" dirty="0" err="1"/>
              <a:t>Zampini</a:t>
            </a:r>
            <a:r>
              <a:rPr lang="es-ES" dirty="0"/>
              <a:t> Davies</a:t>
            </a:r>
          </a:p>
          <a:p>
            <a:pPr marL="218209" indent="-218209" algn="ctr" defTabSz="642937">
              <a:spcBef>
                <a:spcPts val="300"/>
              </a:spcBef>
              <a:defRPr sz="21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s-ES" dirty="0"/>
              <a:t>16 Mayo, 2019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A68B6C-4D73-6444-9D25-1B6AEBA0F0BB}"/>
              </a:ext>
            </a:extLst>
          </p:cNvPr>
          <p:cNvSpPr txBox="1"/>
          <p:nvPr/>
        </p:nvSpPr>
        <p:spPr>
          <a:xfrm>
            <a:off x="251520" y="184482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ES_tradnl" sz="2400" b="1" dirty="0">
                <a:solidFill>
                  <a:schemeClr val="bg1"/>
                </a:solidFill>
              </a:rPr>
              <a:t>Riqueza </a:t>
            </a:r>
          </a:p>
          <a:p>
            <a:pPr marL="342900" indent="-342900">
              <a:buAutoNum type="arabicParenR"/>
            </a:pPr>
            <a:r>
              <a:rPr lang="es-ES_tradnl" sz="2400" b="1" dirty="0">
                <a:solidFill>
                  <a:schemeClr val="bg1"/>
                </a:solidFill>
              </a:rPr>
              <a:t>Destrucción</a:t>
            </a:r>
          </a:p>
          <a:p>
            <a:pPr marL="342900" indent="-342900">
              <a:buAutoNum type="arabicParenR"/>
            </a:pPr>
            <a:r>
              <a:rPr lang="es-ES_tradnl" sz="2400" b="1" dirty="0">
                <a:solidFill>
                  <a:schemeClr val="bg1"/>
                </a:solidFill>
              </a:rPr>
              <a:t>Esperanza</a:t>
            </a:r>
          </a:p>
        </p:txBody>
      </p:sp>
    </p:spTree>
    <p:extLst>
      <p:ext uri="{BB962C8B-B14F-4D97-AF65-F5344CB8AC3E}">
        <p14:creationId xmlns:p14="http://schemas.microsoft.com/office/powerpoint/2010/main" val="187892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ll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Ver - amazonia"/>
          <p:cNvSpPr txBox="1">
            <a:spLocks noGrp="1"/>
          </p:cNvSpPr>
          <p:nvPr>
            <p:ph type="title"/>
          </p:nvPr>
        </p:nvSpPr>
        <p:spPr>
          <a:xfrm>
            <a:off x="482674" y="214312"/>
            <a:ext cx="8215314" cy="10001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s-ES_tradnl" dirty="0"/>
              <a:t>VIDA y territorio</a:t>
            </a:r>
            <a:br>
              <a:rPr lang="es-ES_tradnl" dirty="0"/>
            </a:br>
            <a:r>
              <a:rPr lang="es-ES_tradnl" sz="1600" dirty="0"/>
              <a:t>don y riqueza para el planeta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55D81C-8F09-AD44-B52E-BD2523E85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" y="1371427"/>
            <a:ext cx="9061201" cy="5096926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Biodiversidad (natural)…"/>
          <p:cNvSpPr txBox="1"/>
          <p:nvPr/>
        </p:nvSpPr>
        <p:spPr>
          <a:xfrm>
            <a:off x="70544" y="3227201"/>
            <a:ext cx="3960440" cy="2203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8" tIns="35718" rIns="35718" bIns="35718" anchor="ctr">
            <a:spAutoFit/>
          </a:bodyPr>
          <a:lstStyle/>
          <a:p>
            <a:pPr marL="342900" indent="-342900" defTabSz="642937">
              <a:spcBef>
                <a:spcPts val="300"/>
              </a:spcBef>
              <a:buFont typeface="Wingdings" pitchFamily="2" charset="2"/>
              <a:buChar char="ü"/>
              <a:defRPr sz="21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s-ES_tradnl" dirty="0"/>
              <a:t>Biodiversidad</a:t>
            </a:r>
          </a:p>
          <a:p>
            <a:pPr marL="342900" indent="-342900" defTabSz="642937">
              <a:spcBef>
                <a:spcPts val="300"/>
              </a:spcBef>
              <a:buFont typeface="Wingdings" pitchFamily="2" charset="2"/>
              <a:buChar char="ü"/>
              <a:defRPr sz="21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es-ES_tradnl" dirty="0"/>
          </a:p>
          <a:p>
            <a:pPr marL="342900" indent="-342900" defTabSz="642937">
              <a:spcBef>
                <a:spcPts val="300"/>
              </a:spcBef>
              <a:buFont typeface="Wingdings" pitchFamily="2" charset="2"/>
              <a:buChar char="ü"/>
              <a:defRPr sz="21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s-ES_tradnl" dirty="0"/>
              <a:t>Diversidad geográfica-política</a:t>
            </a:r>
          </a:p>
          <a:p>
            <a:pPr marL="342900" indent="-342900" defTabSz="642937">
              <a:spcBef>
                <a:spcPts val="300"/>
              </a:spcBef>
              <a:buFont typeface="Wingdings" pitchFamily="2" charset="2"/>
              <a:buChar char="ü"/>
              <a:defRPr sz="21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es-ES_tradnl" dirty="0"/>
          </a:p>
          <a:p>
            <a:pPr marL="342900" indent="-342900" defTabSz="642937">
              <a:spcBef>
                <a:spcPts val="300"/>
              </a:spcBef>
              <a:buFont typeface="Wingdings" pitchFamily="2" charset="2"/>
              <a:buChar char="ü"/>
              <a:defRPr sz="21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s-ES_tradnl" dirty="0"/>
              <a:t>Diversidad cultural</a:t>
            </a:r>
          </a:p>
          <a:p>
            <a:pPr marL="218209" indent="-218209" defTabSz="642937">
              <a:spcBef>
                <a:spcPts val="300"/>
              </a:spcBef>
              <a:defRPr sz="21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959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ll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Ver - amazonia"/>
          <p:cNvSpPr txBox="1">
            <a:spLocks noGrp="1"/>
          </p:cNvSpPr>
          <p:nvPr>
            <p:ph type="title"/>
          </p:nvPr>
        </p:nvSpPr>
        <p:spPr>
          <a:xfrm>
            <a:off x="383976" y="169664"/>
            <a:ext cx="8215314" cy="77637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s-ES_tradnl" dirty="0"/>
              <a:t>Desarrollo destructivo</a:t>
            </a:r>
          </a:p>
        </p:txBody>
      </p:sp>
      <p:pic>
        <p:nvPicPr>
          <p:cNvPr id="3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595445"/>
            <a:ext cx="9144001" cy="6092891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Violencia - Neo-colonialismo"/>
          <p:cNvSpPr txBox="1"/>
          <p:nvPr/>
        </p:nvSpPr>
        <p:spPr>
          <a:xfrm>
            <a:off x="-46208" y="5639309"/>
            <a:ext cx="6365906" cy="124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buSzTx/>
              <a:buFontTx/>
              <a:buNone/>
              <a:defRPr sz="2500" b="1">
                <a:solidFill>
                  <a:srgbClr val="FFFFFF"/>
                </a:solidFill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/>
              <a:t>Dominación vs “buen vivir”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/>
              <a:t>Mito progreso vs desarrollo humano integral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/>
              <a:t>Conversión vs status quo</a:t>
            </a:r>
          </a:p>
        </p:txBody>
      </p:sp>
    </p:spTree>
    <p:extLst>
      <p:ext uri="{BB962C8B-B14F-4D97-AF65-F5344CB8AC3E}">
        <p14:creationId xmlns:p14="http://schemas.microsoft.com/office/powerpoint/2010/main" val="42314290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727B1D-4243-5C43-9339-6A3366445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6"/>
            <a:ext cx="2970385" cy="1789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9B2CCC-EC3D-1B40-96AA-C04196D46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31" y="3761375"/>
            <a:ext cx="3371054" cy="21862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75E21-D575-3540-8383-1901C6813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694"/>
            <a:ext cx="2978260" cy="19315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A6A868-03CE-7244-BC7A-AE97A2C0A0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76" y="1791858"/>
            <a:ext cx="2978260" cy="19761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132936-772A-204B-8786-F89F3C487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81" y="11306"/>
            <a:ext cx="3179559" cy="17805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6F2E4C3-A9EA-AF46-B208-4F193528DC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32" y="11306"/>
            <a:ext cx="3162016" cy="17805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B427EF6-E7FB-F948-8E1D-107A0E99DE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431" y="1778272"/>
            <a:ext cx="3162016" cy="198974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8F8BCA2-4330-B14B-A4EB-1ABB614C95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30079"/>
            <a:ext cx="3005168" cy="22192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32E0781-A9E5-524A-BE86-A3B926BC21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19" y="3728473"/>
            <a:ext cx="3332055" cy="221920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5E7D289-85A5-4B4C-8B9D-5D522829F682}"/>
              </a:ext>
            </a:extLst>
          </p:cNvPr>
          <p:cNvSpPr txBox="1"/>
          <p:nvPr/>
        </p:nvSpPr>
        <p:spPr>
          <a:xfrm>
            <a:off x="2040862" y="6309320"/>
            <a:ext cx="511256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halkduster" panose="03050602040202020205" pitchFamily="66" charset="77"/>
                <a:cs typeface="Apple Chancery" panose="03020702040506060504" pitchFamily="66" charset="-79"/>
              </a:rPr>
              <a:t>DIALOGO Y ESPERANZA DE CAMBIO</a:t>
            </a:r>
          </a:p>
        </p:txBody>
      </p:sp>
    </p:spTree>
    <p:extLst>
      <p:ext uri="{BB962C8B-B14F-4D97-AF65-F5344CB8AC3E}">
        <p14:creationId xmlns:p14="http://schemas.microsoft.com/office/powerpoint/2010/main" val="3555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14905</TotalTime>
  <Words>48</Words>
  <Application>Microsoft Macintosh PowerPoint</Application>
  <PresentationFormat>On-screen Show (4:3)</PresentationFormat>
  <Paragraphs>22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Avenir Heavy</vt:lpstr>
      <vt:lpstr>Avenir Light</vt:lpstr>
      <vt:lpstr>Calibri</vt:lpstr>
      <vt:lpstr>Chalkduster</vt:lpstr>
      <vt:lpstr>Wingdings</vt:lpstr>
      <vt:lpstr>1_Tema di Office</vt:lpstr>
      <vt:lpstr>AMAZONIA Y  DESARROLLO HUMANO INTEGRAL PONTIFICIA UNIVERSIDAD GREGORIANA </vt:lpstr>
      <vt:lpstr>VIDA y territorio don y riqueza para el planeta</vt:lpstr>
      <vt:lpstr>Desarrollo destructivo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Integral Human Development</dc:title>
  <dc:creator>ufficio</dc:creator>
  <cp:lastModifiedBy>Augusto Zampini</cp:lastModifiedBy>
  <cp:revision>73</cp:revision>
  <dcterms:created xsi:type="dcterms:W3CDTF">2017-10-11T17:06:11Z</dcterms:created>
  <dcterms:modified xsi:type="dcterms:W3CDTF">2019-05-16T00:12:38Z</dcterms:modified>
</cp:coreProperties>
</file>