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13"/>
  </p:notesMasterIdLst>
  <p:handoutMasterIdLst>
    <p:handoutMasterId r:id="rId14"/>
  </p:handoutMasterIdLst>
  <p:sldIdLst>
    <p:sldId id="635" r:id="rId2"/>
    <p:sldId id="614" r:id="rId3"/>
    <p:sldId id="616" r:id="rId4"/>
    <p:sldId id="626" r:id="rId5"/>
    <p:sldId id="617" r:id="rId6"/>
    <p:sldId id="622" r:id="rId7"/>
    <p:sldId id="623" r:id="rId8"/>
    <p:sldId id="303" r:id="rId9"/>
    <p:sldId id="642" r:id="rId10"/>
    <p:sldId id="316" r:id="rId11"/>
    <p:sldId id="613" r:id="rId1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0" charset="0"/>
        <a:ea typeface="ＭＳ Ｐゴシック" pitchFamily="-120" charset="-128"/>
        <a:cs typeface="ＭＳ Ｐゴシック" pitchFamily="-120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0" charset="0"/>
        <a:ea typeface="ＭＳ Ｐゴシック" pitchFamily="-120" charset="-128"/>
        <a:cs typeface="ＭＳ Ｐゴシック" pitchFamily="-120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0" charset="0"/>
        <a:ea typeface="ＭＳ Ｐゴシック" pitchFamily="-120" charset="-128"/>
        <a:cs typeface="ＭＳ Ｐゴシック" pitchFamily="-120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0" charset="0"/>
        <a:ea typeface="ＭＳ Ｐゴシック" pitchFamily="-120" charset="-128"/>
        <a:cs typeface="ＭＳ Ｐゴシック" pitchFamily="-120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0" charset="0"/>
        <a:ea typeface="ＭＳ Ｐゴシック" pitchFamily="-120" charset="-128"/>
        <a:cs typeface="ＭＳ Ｐゴシック" pitchFamily="-120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20" charset="0"/>
        <a:ea typeface="ＭＳ Ｐゴシック" pitchFamily="-120" charset="-128"/>
        <a:cs typeface="ＭＳ Ｐゴシック" pitchFamily="-120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20" charset="0"/>
        <a:ea typeface="ＭＳ Ｐゴシック" pitchFamily="-120" charset="-128"/>
        <a:cs typeface="ＭＳ Ｐゴシック" pitchFamily="-120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20" charset="0"/>
        <a:ea typeface="ＭＳ Ｐゴシック" pitchFamily="-120" charset="-128"/>
        <a:cs typeface="ＭＳ Ｐゴシック" pitchFamily="-120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20" charset="0"/>
        <a:ea typeface="ＭＳ Ｐゴシック" pitchFamily="-120" charset="-128"/>
        <a:cs typeface="ＭＳ Ｐゴシック" pitchFamily="-120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ca Darer" initials="MD" lastIdx="5" clrIdx="0">
    <p:extLst>
      <p:ext uri="{19B8F6BF-5375-455C-9EA6-DF929625EA0E}">
        <p15:presenceInfo xmlns:p15="http://schemas.microsoft.com/office/powerpoint/2012/main" userId="S::mdarer@unicef.org::9209a5fc-07c5-4f6c-9a2b-ec8793b0f9d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4C7D"/>
    <a:srgbClr val="A1596F"/>
    <a:srgbClr val="02CA32"/>
    <a:srgbClr val="19C3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2" autoAdjust="0"/>
    <p:restoredTop sz="54648" autoAdjust="0"/>
  </p:normalViewPr>
  <p:slideViewPr>
    <p:cSldViewPr snapToGrid="0">
      <p:cViewPr>
        <p:scale>
          <a:sx n="101" d="100"/>
          <a:sy n="101" d="100"/>
        </p:scale>
        <p:origin x="126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050"/>
    </p:cViewPr>
  </p:sorterViewPr>
  <p:notesViewPr>
    <p:cSldViewPr snapToGrid="0">
      <p:cViewPr>
        <p:scale>
          <a:sx n="100" d="100"/>
          <a:sy n="100" d="100"/>
        </p:scale>
        <p:origin x="-732" y="-7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BBDC02D-7421-41F7-BB89-539A528501FD}" type="datetimeFigureOut">
              <a:rPr lang="en-US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72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62" y="9428272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757B9FA-0053-41B5-8A3E-2A34B5354D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052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671"/>
          </a:xfrm>
          <a:prstGeom prst="rect">
            <a:avLst/>
          </a:prstGeom>
        </p:spPr>
        <p:txBody>
          <a:bodyPr vert="horz" lIns="93177" tIns="46588" rIns="93177" bIns="4658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2" y="0"/>
            <a:ext cx="2946275" cy="496671"/>
          </a:xfrm>
          <a:prstGeom prst="rect">
            <a:avLst/>
          </a:prstGeom>
        </p:spPr>
        <p:txBody>
          <a:bodyPr vert="horz" lIns="93177" tIns="46588" rIns="93177" bIns="4658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A8AE917-4D4A-4FE3-960E-4FF6DB43881C}" type="datetimeFigureOut">
              <a:rPr lang="en-US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8" rIns="93177" bIns="4658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83" y="4715831"/>
            <a:ext cx="5436909" cy="4466649"/>
          </a:xfrm>
          <a:prstGeom prst="rect">
            <a:avLst/>
          </a:prstGeom>
        </p:spPr>
        <p:txBody>
          <a:bodyPr vert="horz" lIns="93177" tIns="46588" rIns="93177" bIns="46588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272"/>
            <a:ext cx="2946275" cy="496671"/>
          </a:xfrm>
          <a:prstGeom prst="rect">
            <a:avLst/>
          </a:prstGeom>
        </p:spPr>
        <p:txBody>
          <a:bodyPr vert="horz" lIns="93177" tIns="46588" rIns="93177" bIns="4658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2" y="9428272"/>
            <a:ext cx="2946275" cy="496671"/>
          </a:xfrm>
          <a:prstGeom prst="rect">
            <a:avLst/>
          </a:prstGeom>
        </p:spPr>
        <p:txBody>
          <a:bodyPr vert="horz" lIns="93177" tIns="46588" rIns="93177" bIns="4658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1A7A02-9DD9-4CA5-8992-2C1FCFC7B7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691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0" charset="-128"/>
        <a:cs typeface="ＭＳ Ｐゴシック" pitchFamily="-12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1A7A02-9DD9-4CA5-8992-2C1FCFC7B7D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15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en-US" sz="8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26FEE-2901-4F80-B040-94DEDE5C3EC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2256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en-US" sz="8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26FEE-2901-4F80-B040-94DEDE5C3EC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854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26FEE-2901-4F80-B040-94DEDE5C3EC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558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1A7A02-9DD9-4CA5-8992-2C1FCFC7B7D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454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21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3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701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904" y="2873015"/>
            <a:ext cx="5400000" cy="608525"/>
          </a:xfrm>
        </p:spPr>
        <p:txBody>
          <a:bodyPr wrap="square" bIns="54000" anchor="t" anchorCtr="0">
            <a:noAutofit/>
          </a:bodyPr>
          <a:lstStyle>
            <a:lvl1pPr algn="l">
              <a:defRPr sz="3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7904" y="3481539"/>
            <a:ext cx="5400000" cy="165576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900"/>
              </a:spcAft>
              <a:buNone/>
              <a:defRPr sz="3000" b="0">
                <a:solidFill>
                  <a:schemeClr val="accent1"/>
                </a:solidFill>
              </a:defRPr>
            </a:lvl1pPr>
            <a:lvl2pPr marL="0" indent="0" algn="l">
              <a:buNone/>
              <a:defRPr sz="1050">
                <a:solidFill>
                  <a:schemeClr val="accent1"/>
                </a:solidFill>
              </a:defRPr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04" y="6180035"/>
            <a:ext cx="2057400" cy="216000"/>
          </a:xfrm>
        </p:spPr>
        <p:txBody>
          <a:bodyPr anchor="b" anchorCtr="0">
            <a:noAutofit/>
          </a:bodyPr>
          <a:lstStyle>
            <a:lvl1pPr>
              <a:defRPr sz="75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7903" y="6858000"/>
            <a:ext cx="4204097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 dirty="0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1097" y="6870450"/>
            <a:ext cx="405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5" y="2988404"/>
            <a:ext cx="160734" cy="2515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04" y="490538"/>
            <a:ext cx="1028700" cy="494482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2209800" y="0"/>
            <a:ext cx="6934200" cy="5321300"/>
          </a:xfrm>
          <a:custGeom>
            <a:avLst/>
            <a:gdLst>
              <a:gd name="connsiteX0" fmla="*/ 0 w 9245600"/>
              <a:gd name="connsiteY0" fmla="*/ 0 h 5321300"/>
              <a:gd name="connsiteX1" fmla="*/ 9245600 w 9245600"/>
              <a:gd name="connsiteY1" fmla="*/ 0 h 5321300"/>
              <a:gd name="connsiteX2" fmla="*/ 9245600 w 9245600"/>
              <a:gd name="connsiteY2" fmla="*/ 5321300 h 5321300"/>
              <a:gd name="connsiteX3" fmla="*/ 0 w 9245600"/>
              <a:gd name="connsiteY3" fmla="*/ 5321300 h 5321300"/>
              <a:gd name="connsiteX4" fmla="*/ 0 w 9245600"/>
              <a:gd name="connsiteY4" fmla="*/ 0 h 5321300"/>
              <a:gd name="connsiteX0" fmla="*/ 0 w 9245600"/>
              <a:gd name="connsiteY0" fmla="*/ 0 h 5321300"/>
              <a:gd name="connsiteX1" fmla="*/ 9245600 w 9245600"/>
              <a:gd name="connsiteY1" fmla="*/ 0 h 5321300"/>
              <a:gd name="connsiteX2" fmla="*/ 9245600 w 9245600"/>
              <a:gd name="connsiteY2" fmla="*/ 5321300 h 5321300"/>
              <a:gd name="connsiteX3" fmla="*/ 0 w 9245600"/>
              <a:gd name="connsiteY3" fmla="*/ 0 h 532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45600" h="5321300">
                <a:moveTo>
                  <a:pt x="0" y="0"/>
                </a:moveTo>
                <a:lnTo>
                  <a:pt x="9245600" y="0"/>
                </a:lnTo>
                <a:lnTo>
                  <a:pt x="9245600" y="5321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>
            <a:noAutofit/>
          </a:bodyPr>
          <a:lstStyle>
            <a:lvl1pPr algn="r"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icon to insert picture, or leave unchanged for plain colour fill</a:t>
            </a:r>
          </a:p>
        </p:txBody>
      </p:sp>
    </p:spTree>
    <p:extLst>
      <p:ext uri="{BB962C8B-B14F-4D97-AF65-F5344CB8AC3E}">
        <p14:creationId xmlns:p14="http://schemas.microsoft.com/office/powerpoint/2010/main" val="4237491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904" y="2393951"/>
            <a:ext cx="5483897" cy="3482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4" b="41970"/>
          <a:stretch/>
        </p:blipFill>
        <p:spPr>
          <a:xfrm>
            <a:off x="3436145" y="3244431"/>
            <a:ext cx="5714999" cy="3623095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67904" y="4796726"/>
            <a:ext cx="2559600" cy="560460"/>
          </a:xfrm>
        </p:spPr>
        <p:txBody>
          <a:bodyPr tIns="108000">
            <a:spAutoFit/>
          </a:bodyPr>
          <a:lstStyle>
            <a:lvl1pPr marL="367200" indent="-367200">
              <a:buSzPct val="150000"/>
              <a:buFontTx/>
              <a:buBlip>
                <a:blip r:embed="rId3"/>
              </a:buBlip>
              <a:defRPr b="0">
                <a:solidFill>
                  <a:schemeClr val="tx1"/>
                </a:solidFill>
              </a:defRPr>
            </a:lvl1pPr>
            <a:lvl2pPr marL="502200" indent="-135000">
              <a:buClr>
                <a:schemeClr val="accent2"/>
              </a:buClr>
              <a:buSzPct val="80000"/>
              <a:buFont typeface="Wingdings 3" panose="05040102010807070707" pitchFamily="18" charset="2"/>
              <a:buChar char="u"/>
              <a:defRPr sz="75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03750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Corn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3519487" y="2538000"/>
            <a:ext cx="5624513" cy="4320000"/>
          </a:xfrm>
          <a:custGeom>
            <a:avLst/>
            <a:gdLst>
              <a:gd name="connsiteX0" fmla="*/ 0 w 7499350"/>
              <a:gd name="connsiteY0" fmla="*/ 0 h 4320000"/>
              <a:gd name="connsiteX1" fmla="*/ 7499350 w 7499350"/>
              <a:gd name="connsiteY1" fmla="*/ 0 h 4320000"/>
              <a:gd name="connsiteX2" fmla="*/ 7499350 w 7499350"/>
              <a:gd name="connsiteY2" fmla="*/ 4320000 h 4320000"/>
              <a:gd name="connsiteX3" fmla="*/ 0 w 7499350"/>
              <a:gd name="connsiteY3" fmla="*/ 4320000 h 4320000"/>
              <a:gd name="connsiteX4" fmla="*/ 0 w 7499350"/>
              <a:gd name="connsiteY4" fmla="*/ 0 h 4320000"/>
              <a:gd name="connsiteX0" fmla="*/ 0 w 7499350"/>
              <a:gd name="connsiteY0" fmla="*/ 4320000 h 4320000"/>
              <a:gd name="connsiteX1" fmla="*/ 7499350 w 7499350"/>
              <a:gd name="connsiteY1" fmla="*/ 0 h 4320000"/>
              <a:gd name="connsiteX2" fmla="*/ 7499350 w 7499350"/>
              <a:gd name="connsiteY2" fmla="*/ 4320000 h 4320000"/>
              <a:gd name="connsiteX3" fmla="*/ 0 w 7499350"/>
              <a:gd name="connsiteY3" fmla="*/ 4320000 h 43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9350" h="4320000">
                <a:moveTo>
                  <a:pt x="0" y="4320000"/>
                </a:moveTo>
                <a:lnTo>
                  <a:pt x="7499350" y="0"/>
                </a:lnTo>
                <a:lnTo>
                  <a:pt x="7499350" y="4320000"/>
                </a:lnTo>
                <a:lnTo>
                  <a:pt x="0" y="4320000"/>
                </a:lnTo>
                <a:close/>
              </a:path>
            </a:pathLst>
          </a:custGeom>
        </p:spPr>
        <p:txBody>
          <a:bodyPr anchor="b" anchorCtr="0"/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insert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904" y="2393951"/>
            <a:ext cx="5483897" cy="3482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514725" y="6870450"/>
            <a:ext cx="5629275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750" dirty="0"/>
              <a:t>NB Manually place “ilo.org” device in front of image</a:t>
            </a:r>
          </a:p>
        </p:txBody>
      </p:sp>
    </p:spTree>
    <p:extLst>
      <p:ext uri="{BB962C8B-B14F-4D97-AF65-F5344CB8AC3E}">
        <p14:creationId xmlns:p14="http://schemas.microsoft.com/office/powerpoint/2010/main" val="1435517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Image/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904" y="2393951"/>
            <a:ext cx="5483897" cy="3482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514725" y="6870450"/>
            <a:ext cx="5629275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750" dirty="0"/>
              <a:t>NB Manually place “ilo.org” device in front of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216848" y="981075"/>
            <a:ext cx="2927152" cy="5876925"/>
          </a:xfrm>
          <a:custGeom>
            <a:avLst/>
            <a:gdLst>
              <a:gd name="connsiteX0" fmla="*/ 0 w 3902869"/>
              <a:gd name="connsiteY0" fmla="*/ 0 h 5876925"/>
              <a:gd name="connsiteX1" fmla="*/ 3902869 w 3902869"/>
              <a:gd name="connsiteY1" fmla="*/ 0 h 5876925"/>
              <a:gd name="connsiteX2" fmla="*/ 3902869 w 3902869"/>
              <a:gd name="connsiteY2" fmla="*/ 5876925 h 5876925"/>
              <a:gd name="connsiteX3" fmla="*/ 0 w 3902869"/>
              <a:gd name="connsiteY3" fmla="*/ 5876925 h 5876925"/>
              <a:gd name="connsiteX4" fmla="*/ 0 w 3902869"/>
              <a:gd name="connsiteY4" fmla="*/ 0 h 5876925"/>
              <a:gd name="connsiteX0" fmla="*/ 0 w 3902869"/>
              <a:gd name="connsiteY0" fmla="*/ 0 h 5876925"/>
              <a:gd name="connsiteX1" fmla="*/ 3898107 w 3902869"/>
              <a:gd name="connsiteY1" fmla="*/ 2252663 h 5876925"/>
              <a:gd name="connsiteX2" fmla="*/ 3902869 w 3902869"/>
              <a:gd name="connsiteY2" fmla="*/ 5876925 h 5876925"/>
              <a:gd name="connsiteX3" fmla="*/ 0 w 3902869"/>
              <a:gd name="connsiteY3" fmla="*/ 5876925 h 5876925"/>
              <a:gd name="connsiteX4" fmla="*/ 0 w 3902869"/>
              <a:gd name="connsiteY4" fmla="*/ 0 h 587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02869" h="5876925">
                <a:moveTo>
                  <a:pt x="0" y="0"/>
                </a:moveTo>
                <a:lnTo>
                  <a:pt x="3898107" y="2252663"/>
                </a:lnTo>
                <a:cubicBezTo>
                  <a:pt x="3899694" y="3460750"/>
                  <a:pt x="3901282" y="4668838"/>
                  <a:pt x="3902869" y="5876925"/>
                </a:cubicBezTo>
                <a:lnTo>
                  <a:pt x="0" y="5876925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b" anchorCtr="0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insert picture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216254" y="5876925"/>
            <a:ext cx="2559844" cy="247650"/>
          </a:xfrm>
          <a:custGeom>
            <a:avLst/>
            <a:gdLst>
              <a:gd name="connsiteX0" fmla="*/ 0 w 3413125"/>
              <a:gd name="connsiteY0" fmla="*/ 0 h 247650"/>
              <a:gd name="connsiteX1" fmla="*/ 3413125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  <a:gd name="connsiteX0" fmla="*/ 0 w 3413125"/>
              <a:gd name="connsiteY0" fmla="*/ 0 h 247650"/>
              <a:gd name="connsiteX1" fmla="*/ 3153569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3125" h="247650">
                <a:moveTo>
                  <a:pt x="0" y="0"/>
                </a:moveTo>
                <a:lnTo>
                  <a:pt x="3153569" y="0"/>
                </a:lnTo>
                <a:lnTo>
                  <a:pt x="3413125" y="247650"/>
                </a:lnTo>
                <a:lnTo>
                  <a:pt x="0" y="2476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lIns="108000" anchor="ctr" anchorCtr="0"/>
          <a:lstStyle>
            <a:lvl1pPr>
              <a:defRPr sz="750" b="0">
                <a:solidFill>
                  <a:schemeClr val="bg1"/>
                </a:solidFill>
              </a:defRPr>
            </a:lvl1pPr>
            <a:lvl2pPr>
              <a:defRPr sz="750">
                <a:solidFill>
                  <a:schemeClr val="bg1"/>
                </a:solidFill>
              </a:defRPr>
            </a:lvl2pPr>
            <a:lvl3pPr>
              <a:defRPr sz="750">
                <a:solidFill>
                  <a:schemeClr val="bg1"/>
                </a:solidFill>
              </a:defRPr>
            </a:lvl3pPr>
            <a:lvl4pPr>
              <a:defRPr sz="750">
                <a:solidFill>
                  <a:schemeClr val="bg1"/>
                </a:solidFill>
              </a:defRPr>
            </a:lvl4pPr>
            <a:lvl5pPr>
              <a:defRPr sz="7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3292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with S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7904" y="2393950"/>
            <a:ext cx="2559600" cy="34829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92200" y="2393950"/>
            <a:ext cx="2559600" cy="348297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Date: Monday / 01 / October /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Advancing social justice, promoting decent work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216497" y="2393951"/>
            <a:ext cx="2559601" cy="3482975"/>
          </a:xfrm>
        </p:spPr>
        <p:txBody>
          <a:bodyPr tIns="54000"/>
          <a:lstStyle>
            <a:lvl1pPr marL="270000" indent="-270000">
              <a:lnSpc>
                <a:spcPct val="80000"/>
              </a:lnSpc>
              <a:spcBef>
                <a:spcPts val="2400"/>
              </a:spcBef>
              <a:spcAft>
                <a:spcPts val="0"/>
              </a:spcAft>
              <a:buClr>
                <a:schemeClr val="accent2"/>
              </a:buClr>
              <a:buFontTx/>
              <a:buBlip>
                <a:blip r:embed="rId2"/>
              </a:buBlip>
              <a:defRPr sz="4500" b="0" spc="-150" baseline="0">
                <a:solidFill>
                  <a:schemeClr val="accent1"/>
                </a:solidFill>
              </a:defRPr>
            </a:lvl1pPr>
            <a:lvl2pPr marL="2700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50"/>
            </a:lvl2pPr>
          </a:lstStyle>
          <a:p>
            <a:pPr lvl="0"/>
            <a:r>
              <a:rPr lang="en-US"/>
              <a:t>00.0%</a:t>
            </a:r>
          </a:p>
          <a:p>
            <a:pPr lvl="1"/>
            <a:r>
              <a:rPr lang="en-US"/>
              <a:t>Supporting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033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Date: Monday / 01 / October /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Advancing social justice, promoting decent work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67904" y="2393950"/>
            <a:ext cx="5535000" cy="3482976"/>
          </a:xfrm>
        </p:spPr>
        <p:txBody>
          <a:bodyPr tIns="0">
            <a:noAutofit/>
          </a:bodyPr>
          <a:lstStyle>
            <a:lvl1pPr marL="367200" indent="-367200">
              <a:buSzPct val="120000"/>
              <a:buFontTx/>
              <a:buBlip>
                <a:blip r:embed="rId2"/>
              </a:buBlip>
              <a:defRPr sz="1725" b="0">
                <a:solidFill>
                  <a:schemeClr val="tx1"/>
                </a:solidFill>
              </a:defRPr>
            </a:lvl1pPr>
            <a:lvl2pPr marL="367200" indent="0">
              <a:buClr>
                <a:schemeClr val="accent2"/>
              </a:buClr>
              <a:buSzPct val="80000"/>
              <a:buFont typeface="Wingdings 3" panose="05040102010807070707" pitchFamily="18" charset="2"/>
              <a:buNone/>
              <a:defRPr sz="1725" baseline="0"/>
            </a:lvl2pPr>
            <a:lvl3pPr marL="502200" indent="-135000">
              <a:spcBef>
                <a:spcPts val="1350"/>
              </a:spcBef>
              <a:defRPr sz="750"/>
            </a:lvl3pPr>
          </a:lstStyle>
          <a:p>
            <a:pPr lvl="0"/>
            <a:r>
              <a:rPr lang="en-US"/>
              <a:t>Quote (level 1)</a:t>
            </a:r>
          </a:p>
          <a:p>
            <a:pPr lvl="1"/>
            <a:r>
              <a:rPr lang="en-US"/>
              <a:t>Continuation paras (level 2)</a:t>
            </a:r>
          </a:p>
          <a:p>
            <a:pPr lvl="2"/>
            <a:r>
              <a:rPr lang="en-GB"/>
              <a:t>Source (level 3)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02997" y="2447925"/>
            <a:ext cx="2573100" cy="3429000"/>
          </a:xfrm>
        </p:spPr>
        <p:txBody>
          <a:bodyPr/>
          <a:lstStyle>
            <a:lvl1pPr>
              <a:defRPr sz="75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54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718D92-9A87-46BC-B69C-F6F74A514647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86783-12BB-471C-99C1-0755275CF5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55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37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63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24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49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87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910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378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C3D2825-DBD5-468D-ADA7-49DA3A7CD170}" type="datetimeFigureOut">
              <a:rPr lang="en-US" smtClean="0"/>
              <a:pPr>
                <a:defRPr/>
              </a:pPr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D5A8E72-7AC4-4896-857C-B7264B98150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71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813" r:id="rId12"/>
    <p:sldLayoutId id="2147483815" r:id="rId13"/>
    <p:sldLayoutId id="2147483816" r:id="rId14"/>
    <p:sldLayoutId id="2147483817" r:id="rId15"/>
    <p:sldLayoutId id="2147483820" r:id="rId16"/>
    <p:sldLayoutId id="214748382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17.jpe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710" t="8091" r="1727" b="-9101"/>
          <a:stretch/>
        </p:blipFill>
        <p:spPr>
          <a:xfrm>
            <a:off x="-1006867" y="-1"/>
            <a:ext cx="10150867" cy="6232011"/>
          </a:xfrm>
          <a:prstGeom prst="rect">
            <a:avLst/>
          </a:prstGeom>
          <a:ln>
            <a:noFill/>
          </a:ln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A42C2F34-E0F9-43FA-8DEA-D49CA0B4A9B8}"/>
              </a:ext>
            </a:extLst>
          </p:cNvPr>
          <p:cNvSpPr txBox="1">
            <a:spLocks/>
          </p:cNvSpPr>
          <p:nvPr/>
        </p:nvSpPr>
        <p:spPr>
          <a:xfrm>
            <a:off x="1124655" y="82797"/>
            <a:ext cx="6894690" cy="1086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3000" b="1" dirty="0">
                <a:solidFill>
                  <a:srgbClr val="C00000"/>
                </a:solidFill>
              </a:rPr>
              <a:t>CHILD LABOUR: 2020 GLOBAL ESTIMATES THE ROAD FORWARD</a:t>
            </a:r>
          </a:p>
          <a:p>
            <a:pPr fontAlgn="auto">
              <a:spcAft>
                <a:spcPts val="0"/>
              </a:spcAft>
            </a:pPr>
            <a:endParaRPr lang="en-US" sz="2800" b="1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</a:pPr>
            <a:endParaRPr lang="en-GB" dirty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76B4362D-C7EC-4AC2-A731-9A846DA6801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939"/>
          <a:stretch/>
        </p:blipFill>
        <p:spPr>
          <a:xfrm>
            <a:off x="660086" y="5878795"/>
            <a:ext cx="1061830" cy="979205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4FC8797D-94F1-4E9B-A86A-C7C9D1555A3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76"/>
          <a:stretch/>
        </p:blipFill>
        <p:spPr>
          <a:xfrm>
            <a:off x="1941815" y="5855350"/>
            <a:ext cx="1459735" cy="80130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8B94822-A0C2-4022-A800-18302C2A6D2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241" y="5780041"/>
            <a:ext cx="1547139" cy="95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178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98296" y="1810492"/>
            <a:ext cx="8147407" cy="442345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GB" sz="2800" b="1" dirty="0">
                <a:solidFill>
                  <a:srgbClr val="C00000"/>
                </a:solidFill>
              </a:rPr>
              <a:t>Adopt adequate legal frameworks and promote compliance.</a:t>
            </a:r>
            <a:endParaRPr lang="fr-CH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</a:rPr>
              <a:t>Strengthen evidence and make child labourers visible . </a:t>
            </a:r>
          </a:p>
          <a:p>
            <a:pPr>
              <a:lnSpc>
                <a:spcPct val="150000"/>
              </a:lnSpc>
            </a:pPr>
            <a:r>
              <a:rPr lang="en-GB" sz="2800" b="1" dirty="0">
                <a:solidFill>
                  <a:srgbClr val="C00000"/>
                </a:solidFill>
              </a:rPr>
              <a:t>Address child labour in conflicts, disasters and other crises.</a:t>
            </a:r>
            <a:endParaRPr lang="fr-CH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</a:rPr>
              <a:t>Realize the promise of international cooperation and partnership.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AD462D-ABF8-47B4-BEF0-76CC32638D62}"/>
              </a:ext>
            </a:extLst>
          </p:cNvPr>
          <p:cNvSpPr txBox="1"/>
          <p:nvPr/>
        </p:nvSpPr>
        <p:spPr>
          <a:xfrm>
            <a:off x="803189" y="308919"/>
            <a:ext cx="76364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Evidence, Policy, and</a:t>
            </a:r>
          </a:p>
          <a:p>
            <a:pPr algn="ctr"/>
            <a:r>
              <a:rPr lang="en-US" sz="3200" b="1" dirty="0"/>
              <a:t>International Cooperation 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376499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460" y="5567614"/>
            <a:ext cx="4058433" cy="1143000"/>
          </a:xfrm>
        </p:spPr>
        <p:txBody>
          <a:bodyPr>
            <a:normAutofit/>
          </a:bodyPr>
          <a:lstStyle/>
          <a:p>
            <a:r>
              <a:rPr lang="en-US" sz="4000" b="1" dirty="0"/>
              <a:t>THANK YOU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9BBCBEB4-5AC5-4AEC-9177-7047EEEEA6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2" r="1217" b="4922"/>
          <a:stretch/>
        </p:blipFill>
        <p:spPr bwMode="auto">
          <a:xfrm>
            <a:off x="0" y="0"/>
            <a:ext cx="9144000" cy="5566775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893" y="5670975"/>
            <a:ext cx="1884906" cy="1159740"/>
          </a:xfrm>
          <a:prstGeom prst="rect">
            <a:avLst/>
          </a:prstGeom>
        </p:spPr>
      </p:pic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69BF359-0B8A-41DC-8C4D-91939A97323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268"/>
          <a:stretch/>
        </p:blipFill>
        <p:spPr>
          <a:xfrm>
            <a:off x="383552" y="5679345"/>
            <a:ext cx="1246632" cy="1143000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EF2E48BB-8FEB-4A6A-8E4D-08246472B24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76"/>
          <a:stretch/>
        </p:blipFill>
        <p:spPr>
          <a:xfrm>
            <a:off x="1668346" y="5868504"/>
            <a:ext cx="1362529" cy="74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2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3C7078-BAE8-48BD-B4D2-03A4133231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2600" y="769382"/>
            <a:ext cx="8178799" cy="531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02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62FDDAE-88A0-4BD4-894E-CDA2C868DE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2600" y="953312"/>
            <a:ext cx="8178799" cy="495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81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4645CFE-8D9E-4674-BD10-A5471E7F6D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2600" y="1026216"/>
            <a:ext cx="8178799" cy="480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784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E6BBED0-877F-491F-B78D-239DDB930A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2600" y="806434"/>
            <a:ext cx="8178799" cy="524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50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1C7E8E-6A59-4761-8171-E9A2116F94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4661" y="804856"/>
            <a:ext cx="8178799" cy="502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22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4786276-56E7-47E8-AEA2-C562840B42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714" t="195" r="4321" b="-195"/>
          <a:stretch/>
        </p:blipFill>
        <p:spPr>
          <a:xfrm>
            <a:off x="482598" y="584645"/>
            <a:ext cx="8235739" cy="547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962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E815F-7D8D-4604-A508-44390E696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627" y="1776185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GB" sz="2800" b="1" dirty="0">
                <a:solidFill>
                  <a:srgbClr val="C00000"/>
                </a:solidFill>
              </a:rPr>
              <a:t>Make social protection universal.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</a:rPr>
              <a:t>Expand decent work and Accelerate transition to formality.</a:t>
            </a:r>
          </a:p>
          <a:p>
            <a:pPr>
              <a:lnSpc>
                <a:spcPct val="160000"/>
              </a:lnSpc>
            </a:pPr>
            <a:r>
              <a:rPr lang="en-US" sz="2800" b="1" dirty="0">
                <a:solidFill>
                  <a:srgbClr val="C00000"/>
                </a:solidFill>
              </a:rPr>
              <a:t>Improve rural livelihoods.</a:t>
            </a:r>
          </a:p>
          <a:p>
            <a:pPr>
              <a:lnSpc>
                <a:spcPct val="160000"/>
              </a:lnSpc>
            </a:pPr>
            <a:r>
              <a:rPr lang="en-US" sz="2800" b="1" dirty="0">
                <a:solidFill>
                  <a:srgbClr val="C00000"/>
                </a:solidFill>
              </a:rPr>
              <a:t>Reduce heightened risks of child labour in domestic and global  supply chains.</a:t>
            </a:r>
          </a:p>
          <a:p>
            <a:pPr>
              <a:lnSpc>
                <a:spcPct val="160000"/>
              </a:lnSpc>
            </a:pPr>
            <a:endParaRPr lang="en-GB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F665B-BD55-488B-8C68-2491F9E1A6C1}"/>
              </a:ext>
            </a:extLst>
          </p:cNvPr>
          <p:cNvSpPr txBox="1"/>
          <p:nvPr/>
        </p:nvSpPr>
        <p:spPr>
          <a:xfrm>
            <a:off x="803189" y="308919"/>
            <a:ext cx="76364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Economic empowerment, </a:t>
            </a:r>
          </a:p>
          <a:p>
            <a:pPr algn="ctr"/>
            <a:r>
              <a:rPr lang="en-US" sz="3200" b="1" dirty="0"/>
              <a:t>livelihoods, and business 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511688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E815F-7D8D-4604-A508-44390E696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45557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GB" sz="2800" b="1" dirty="0">
                <a:solidFill>
                  <a:srgbClr val="C00000"/>
                </a:solidFill>
              </a:rPr>
              <a:t>Safeguard and advance children’s education.</a:t>
            </a:r>
          </a:p>
          <a:p>
            <a:pPr>
              <a:lnSpc>
                <a:spcPct val="160000"/>
              </a:lnSpc>
            </a:pPr>
            <a:r>
              <a:rPr lang="en-US" sz="2800" b="1" dirty="0">
                <a:solidFill>
                  <a:srgbClr val="C00000"/>
                </a:solidFill>
              </a:rPr>
              <a:t>Register the birth of every child. </a:t>
            </a:r>
          </a:p>
          <a:p>
            <a:pPr>
              <a:lnSpc>
                <a:spcPct val="160000"/>
              </a:lnSpc>
            </a:pPr>
            <a:r>
              <a:rPr lang="en-US" sz="2800" b="1" dirty="0">
                <a:solidFill>
                  <a:srgbClr val="C00000"/>
                </a:solidFill>
              </a:rPr>
              <a:t>Strengthen Child Protection Systems.</a:t>
            </a:r>
          </a:p>
          <a:p>
            <a:pPr>
              <a:lnSpc>
                <a:spcPct val="160000"/>
              </a:lnSpc>
            </a:pPr>
            <a:r>
              <a:rPr lang="en-GB" sz="2800" b="1" dirty="0">
                <a:solidFill>
                  <a:srgbClr val="C00000"/>
                </a:solidFill>
              </a:rPr>
              <a:t>End gender norms and discrimination.</a:t>
            </a:r>
          </a:p>
          <a:p>
            <a:pPr>
              <a:lnSpc>
                <a:spcPct val="160000"/>
              </a:lnSpc>
            </a:pPr>
            <a:r>
              <a:rPr lang="en-US" sz="2800" b="1" dirty="0">
                <a:solidFill>
                  <a:srgbClr val="C00000"/>
                </a:solidFill>
              </a:rPr>
              <a:t>Change social and cultural norms perpetuate child labour, with focus</a:t>
            </a:r>
            <a:r>
              <a:rPr lang="en-GB" sz="2800" b="1" dirty="0">
                <a:solidFill>
                  <a:srgbClr val="C00000"/>
                </a:solidFill>
              </a:rPr>
              <a:t> on gender.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570D44-652C-4AE4-8445-88B5AE39848F}"/>
              </a:ext>
            </a:extLst>
          </p:cNvPr>
          <p:cNvSpPr txBox="1"/>
          <p:nvPr/>
        </p:nvSpPr>
        <p:spPr>
          <a:xfrm>
            <a:off x="803189" y="308919"/>
            <a:ext cx="76364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Education, Protection, and </a:t>
            </a:r>
          </a:p>
          <a:p>
            <a:pPr algn="ctr"/>
            <a:r>
              <a:rPr lang="en-US" sz="3200" b="1" dirty="0"/>
              <a:t>Social Norms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778234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E5FF86FBD32247991A12649FBC3666" ma:contentTypeVersion="13" ma:contentTypeDescription="Create a new document." ma:contentTypeScope="" ma:versionID="117d7fa435f7e5c7c391d49247eced92">
  <xsd:schema xmlns:xsd="http://www.w3.org/2001/XMLSchema" xmlns:xs="http://www.w3.org/2001/XMLSchema" xmlns:p="http://schemas.microsoft.com/office/2006/metadata/properties" xmlns:ns2="4faea55f-305c-4e07-ac71-18f771fa8706" xmlns:ns3="4630a2b1-de21-4148-9723-24429adbd549" targetNamespace="http://schemas.microsoft.com/office/2006/metadata/properties" ma:root="true" ma:fieldsID="1a50eb2d8af5cc2fd1d01cfd8ffd5e52" ns2:_="" ns3:_="">
    <xsd:import namespace="4faea55f-305c-4e07-ac71-18f771fa8706"/>
    <xsd:import namespace="4630a2b1-de21-4148-9723-24429adbd5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aea55f-305c-4e07-ac71-18f771fa87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30a2b1-de21-4148-9723-24429adbd549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C246BFA-543A-412E-9534-7A0DBEB05876}"/>
</file>

<file path=customXml/itemProps2.xml><?xml version="1.0" encoding="utf-8"?>
<ds:datastoreItem xmlns:ds="http://schemas.openxmlformats.org/officeDocument/2006/customXml" ds:itemID="{D442FE02-EB4D-4F95-A12D-2DF20F5D1183}"/>
</file>

<file path=customXml/itemProps3.xml><?xml version="1.0" encoding="utf-8"?>
<ds:datastoreItem xmlns:ds="http://schemas.openxmlformats.org/officeDocument/2006/customXml" ds:itemID="{850BC4F2-B79F-4047-A0AF-C170B211027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142</Words>
  <Application>Microsoft Office PowerPoint</Application>
  <PresentationFormat>On-screen Show (4:3)</PresentationFormat>
  <Paragraphs>27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Cappa</dc:creator>
  <cp:lastModifiedBy>De Cock, Michaelle</cp:lastModifiedBy>
  <cp:revision>51</cp:revision>
  <cp:lastPrinted>2021-11-18T17:47:04Z</cp:lastPrinted>
  <dcterms:created xsi:type="dcterms:W3CDTF">2021-06-16T15:46:35Z</dcterms:created>
  <dcterms:modified xsi:type="dcterms:W3CDTF">2021-11-18T18:11:38Z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0x0101008CE5FF86FBD32247991A12649FBC3666</vt:lpwstr>
  </property>
</Properties>
</file>