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65" r:id="rId4"/>
    <p:sldId id="267" r:id="rId5"/>
    <p:sldId id="268" r:id="rId6"/>
    <p:sldId id="269" r:id="rId7"/>
    <p:sldId id="270" r:id="rId8"/>
    <p:sldId id="366"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280"/>
    <a:srgbClr val="23252A"/>
    <a:srgbClr val="5A6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023A-F25E-45C3-81F8-E3EA022CFC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206DDD-F68E-45D1-867E-8672F3A62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1C0172-0719-4C1C-BC64-4AC06B42F37D}"/>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5" name="Footer Placeholder 4">
            <a:extLst>
              <a:ext uri="{FF2B5EF4-FFF2-40B4-BE49-F238E27FC236}">
                <a16:creationId xmlns:a16="http://schemas.microsoft.com/office/drawing/2014/main" id="{D089DD3F-33A9-4744-A729-BF1053B2F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A12572-E764-4004-9091-536A613926B9}"/>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175390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D9A1-D10E-4FCA-916F-725E19BF87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32971C-230E-4920-9504-4F3D10FCA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4F511-4B00-48ED-B76F-D44A203E0EAB}"/>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5" name="Footer Placeholder 4">
            <a:extLst>
              <a:ext uri="{FF2B5EF4-FFF2-40B4-BE49-F238E27FC236}">
                <a16:creationId xmlns:a16="http://schemas.microsoft.com/office/drawing/2014/main" id="{F6E0C892-7CB8-48D6-BCE1-1B9DCC0C0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7FACD7-7DD5-4E89-89C3-7239293A28D4}"/>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190485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F8DC4-A225-452A-990D-F6B71E7B24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CF7770-4B5D-4598-9ADA-B3E5663792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4FB23D-75E9-463C-9958-09BFBDC79218}"/>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5" name="Footer Placeholder 4">
            <a:extLst>
              <a:ext uri="{FF2B5EF4-FFF2-40B4-BE49-F238E27FC236}">
                <a16:creationId xmlns:a16="http://schemas.microsoft.com/office/drawing/2014/main" id="{318DE914-9E04-4B37-9827-C32E0F18C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A39F33-7845-4F29-8CD3-F6B909DE4DFA}"/>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90114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7F5E-0123-41AA-ADBF-B0187A6D50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08523D-582D-43C1-A857-3A8BAB9C0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1389AA-B53A-4CB3-B301-77B5BB989177}"/>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5" name="Footer Placeholder 4">
            <a:extLst>
              <a:ext uri="{FF2B5EF4-FFF2-40B4-BE49-F238E27FC236}">
                <a16:creationId xmlns:a16="http://schemas.microsoft.com/office/drawing/2014/main" id="{494F7770-1961-401F-99C2-BF3DAF0777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C42986-F50E-4B81-BE8F-D6CC34F8C3D5}"/>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197079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7C7E-A73D-44EA-A767-409F913D8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A072E5-6A47-4ECF-92DC-7AD31443E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9F271-7ED4-441B-BF85-9AA81C2D8B12}"/>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5" name="Footer Placeholder 4">
            <a:extLst>
              <a:ext uri="{FF2B5EF4-FFF2-40B4-BE49-F238E27FC236}">
                <a16:creationId xmlns:a16="http://schemas.microsoft.com/office/drawing/2014/main" id="{49EC82C5-C7E3-424B-B776-40CFE2375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D038C-022B-443D-BEF9-AB1E85FEBBD3}"/>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20004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7A86-956D-4A7B-AA9B-CF41C3801A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DA2072-5106-41DC-A691-B5F299CA9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29F505-449E-4A56-B501-AC50E1355A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D007BA-D62C-424A-9907-703AFD8CB233}"/>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6" name="Footer Placeholder 5">
            <a:extLst>
              <a:ext uri="{FF2B5EF4-FFF2-40B4-BE49-F238E27FC236}">
                <a16:creationId xmlns:a16="http://schemas.microsoft.com/office/drawing/2014/main" id="{423F524C-E9D9-458B-B336-A24F7260D0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5589C-A748-4FBE-AC15-1426E3BB415B}"/>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182027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6C85-FD06-4D66-AE7A-6C3DF9976B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DD34D7-4AAC-4A46-B0F9-5A10675A5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97F17-961A-49E6-A55D-25A917BC1C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EA7F01-9DEE-4B38-B58C-705338DB1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51B97-2865-4B05-806A-793735D7A5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531B92-B182-4CD4-861A-1A2660342A81}"/>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8" name="Footer Placeholder 7">
            <a:extLst>
              <a:ext uri="{FF2B5EF4-FFF2-40B4-BE49-F238E27FC236}">
                <a16:creationId xmlns:a16="http://schemas.microsoft.com/office/drawing/2014/main" id="{C65144CA-E15E-4C1B-A0B7-B2F0AEBCDB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AB6406-1E86-457E-8C60-45C7661212DE}"/>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385568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D7B9-6E1C-439C-8B82-C9D5638952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0F7C04-D0A7-4BDF-8CB3-AAD2CD48584B}"/>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4" name="Footer Placeholder 3">
            <a:extLst>
              <a:ext uri="{FF2B5EF4-FFF2-40B4-BE49-F238E27FC236}">
                <a16:creationId xmlns:a16="http://schemas.microsoft.com/office/drawing/2014/main" id="{916AAFE0-D232-4908-B9E8-C8DBA07532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28AB3A-9800-4D2A-A546-701902CCF4EA}"/>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288262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1F7EC-3007-44AC-B33A-911F39A14986}"/>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3" name="Footer Placeholder 2">
            <a:extLst>
              <a:ext uri="{FF2B5EF4-FFF2-40B4-BE49-F238E27FC236}">
                <a16:creationId xmlns:a16="http://schemas.microsoft.com/office/drawing/2014/main" id="{15DC1B3D-F747-430F-8BE8-24A1823746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0646FD-E11F-4714-B1EA-6CA009DCF78A}"/>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281623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E085-BB09-497D-952D-874F7CFAA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AD6C7C-50C4-40C5-A128-2D2069CD1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39C29B-D80A-42D8-B602-B3CF8C50A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73BB-AB73-41A1-90E8-AC05916E4A2D}"/>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6" name="Footer Placeholder 5">
            <a:extLst>
              <a:ext uri="{FF2B5EF4-FFF2-40B4-BE49-F238E27FC236}">
                <a16:creationId xmlns:a16="http://schemas.microsoft.com/office/drawing/2014/main" id="{0FC4433E-9403-4C55-A33F-CC9744ED1F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A4F7BE-2FCD-4A73-A666-E60E5EC81D75}"/>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132792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6A70-AE2F-4AD3-9333-89747CDD5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1778CE-B6B0-403B-B79D-CC423131F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C0F9A-D564-4C7C-BE4C-8F73FAFF1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873C1-9AD3-4CCD-A626-F02F19FA0869}"/>
              </a:ext>
            </a:extLst>
          </p:cNvPr>
          <p:cNvSpPr>
            <a:spLocks noGrp="1"/>
          </p:cNvSpPr>
          <p:nvPr>
            <p:ph type="dt" sz="half" idx="10"/>
          </p:nvPr>
        </p:nvSpPr>
        <p:spPr/>
        <p:txBody>
          <a:bodyPr/>
          <a:lstStyle/>
          <a:p>
            <a:fld id="{A7B0A677-0605-44A6-88C6-31E44EF7E2B2}" type="datetimeFigureOut">
              <a:rPr lang="en-GB" smtClean="0"/>
              <a:t>17/01/2022</a:t>
            </a:fld>
            <a:endParaRPr lang="en-GB"/>
          </a:p>
        </p:txBody>
      </p:sp>
      <p:sp>
        <p:nvSpPr>
          <p:cNvPr id="6" name="Footer Placeholder 5">
            <a:extLst>
              <a:ext uri="{FF2B5EF4-FFF2-40B4-BE49-F238E27FC236}">
                <a16:creationId xmlns:a16="http://schemas.microsoft.com/office/drawing/2014/main" id="{A89ADD1A-FAAB-421E-BC2A-C2DE7C0D5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623AE8-BF8C-4ED9-A989-4D2D1E5F72D2}"/>
              </a:ext>
            </a:extLst>
          </p:cNvPr>
          <p:cNvSpPr>
            <a:spLocks noGrp="1"/>
          </p:cNvSpPr>
          <p:nvPr>
            <p:ph type="sldNum" sz="quarter" idx="12"/>
          </p:nvPr>
        </p:nvSpPr>
        <p:spPr/>
        <p:txBody>
          <a:bodyPr/>
          <a:lstStyle/>
          <a:p>
            <a:fld id="{079E78A2-81FA-4906-B9BB-613543FB79CA}" type="slidenum">
              <a:rPr lang="en-GB" smtClean="0"/>
              <a:t>‹N›</a:t>
            </a:fld>
            <a:endParaRPr lang="en-GB"/>
          </a:p>
        </p:txBody>
      </p:sp>
    </p:spTree>
    <p:extLst>
      <p:ext uri="{BB962C8B-B14F-4D97-AF65-F5344CB8AC3E}">
        <p14:creationId xmlns:p14="http://schemas.microsoft.com/office/powerpoint/2010/main" val="92406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30664-734C-41CA-BC6D-1741FE69A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BDAE23-2922-4377-B006-1B0D43229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568D3-5A0F-472A-95F0-E6A9E4CBE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0A677-0605-44A6-88C6-31E44EF7E2B2}" type="datetimeFigureOut">
              <a:rPr lang="en-GB" smtClean="0"/>
              <a:t>17/01/2022</a:t>
            </a:fld>
            <a:endParaRPr lang="en-GB"/>
          </a:p>
        </p:txBody>
      </p:sp>
      <p:sp>
        <p:nvSpPr>
          <p:cNvPr id="5" name="Footer Placeholder 4">
            <a:extLst>
              <a:ext uri="{FF2B5EF4-FFF2-40B4-BE49-F238E27FC236}">
                <a16:creationId xmlns:a16="http://schemas.microsoft.com/office/drawing/2014/main" id="{580BA59C-7069-49D1-831B-BF3145EB3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DE2B1D-9E9D-4958-B0A9-33E6A6AC9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E78A2-81FA-4906-B9BB-613543FB79CA}" type="slidenum">
              <a:rPr lang="en-GB" smtClean="0"/>
              <a:t>‹N›</a:t>
            </a:fld>
            <a:endParaRPr lang="en-GB"/>
          </a:p>
        </p:txBody>
      </p:sp>
    </p:spTree>
    <p:extLst>
      <p:ext uri="{BB962C8B-B14F-4D97-AF65-F5344CB8AC3E}">
        <p14:creationId xmlns:p14="http://schemas.microsoft.com/office/powerpoint/2010/main" val="1685288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elta87.org/"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tif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87.org/" TargetMode="External"/><Relationship Id="rId2" Type="http://schemas.openxmlformats.org/officeDocument/2006/relationships/hyperlink" Target="http://www.ilo.org/fundamentals" TargetMode="Externa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EF36BC-BD56-447B-AEA8-AB50A193B391}"/>
              </a:ext>
            </a:extLst>
          </p:cNvPr>
          <p:cNvSpPr/>
          <p:nvPr/>
        </p:nvSpPr>
        <p:spPr>
          <a:xfrm>
            <a:off x="0" y="0"/>
            <a:ext cx="12192000" cy="6858000"/>
          </a:xfrm>
          <a:prstGeom prst="rect">
            <a:avLst/>
          </a:prstGeom>
          <a:gradFill flip="none" rotWithShape="1">
            <a:gsLst>
              <a:gs pos="0">
                <a:srgbClr val="647280">
                  <a:shade val="30000"/>
                  <a:satMod val="115000"/>
                </a:srgbClr>
              </a:gs>
              <a:gs pos="50000">
                <a:srgbClr val="647280">
                  <a:shade val="67500"/>
                  <a:satMod val="115000"/>
                </a:srgbClr>
              </a:gs>
              <a:gs pos="100000">
                <a:srgbClr val="64728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Website&#10;&#10;Description automatically generated">
            <a:extLst>
              <a:ext uri="{FF2B5EF4-FFF2-40B4-BE49-F238E27FC236}">
                <a16:creationId xmlns:a16="http://schemas.microsoft.com/office/drawing/2014/main" id="{1CF6CB33-DA8F-4B9C-89A8-F51AE03F0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45" y="1478096"/>
            <a:ext cx="7233782" cy="3901808"/>
          </a:xfrm>
          <a:prstGeom prst="rect">
            <a:avLst/>
          </a:prstGeom>
        </p:spPr>
      </p:pic>
      <p:pic>
        <p:nvPicPr>
          <p:cNvPr id="9" name="Graphic 8">
            <a:extLst>
              <a:ext uri="{FF2B5EF4-FFF2-40B4-BE49-F238E27FC236}">
                <a16:creationId xmlns:a16="http://schemas.microsoft.com/office/drawing/2014/main" id="{01FA4E59-FF71-466D-BAA6-23B48ADCE0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389" y="267343"/>
            <a:ext cx="2484812" cy="894954"/>
          </a:xfrm>
          <a:prstGeom prst="rect">
            <a:avLst/>
          </a:prstGeom>
        </p:spPr>
      </p:pic>
      <p:sp>
        <p:nvSpPr>
          <p:cNvPr id="12" name="Title 1">
            <a:extLst>
              <a:ext uri="{FF2B5EF4-FFF2-40B4-BE49-F238E27FC236}">
                <a16:creationId xmlns:a16="http://schemas.microsoft.com/office/drawing/2014/main" id="{519AD99A-14BE-470A-BDE2-F47A585A868F}"/>
              </a:ext>
            </a:extLst>
          </p:cNvPr>
          <p:cNvSpPr>
            <a:spLocks noGrp="1"/>
          </p:cNvSpPr>
          <p:nvPr>
            <p:ph type="title"/>
          </p:nvPr>
        </p:nvSpPr>
        <p:spPr>
          <a:xfrm>
            <a:off x="448887" y="5423063"/>
            <a:ext cx="10515600" cy="787222"/>
          </a:xfrm>
        </p:spPr>
        <p:txBody>
          <a:bodyPr>
            <a:noAutofit/>
          </a:bodyPr>
          <a:lstStyle/>
          <a:p>
            <a:r>
              <a:rPr lang="fr-FR" sz="2000" b="1" dirty="0">
                <a:solidFill>
                  <a:schemeClr val="bg1"/>
                </a:solidFill>
                <a:latin typeface="Overpass" panose="00000500000000000000" pitchFamily="2" charset="0"/>
              </a:rPr>
              <a:t>Cooperation and partnerships to end child labour</a:t>
            </a:r>
            <a:endParaRPr lang="en-GB" sz="2000" b="1" dirty="0">
              <a:solidFill>
                <a:schemeClr val="bg1"/>
              </a:solidFill>
              <a:latin typeface="Overpass" panose="00000500000000000000" pitchFamily="2" charset="0"/>
            </a:endParaRPr>
          </a:p>
        </p:txBody>
      </p:sp>
      <p:sp>
        <p:nvSpPr>
          <p:cNvPr id="13" name="TextBox 12">
            <a:extLst>
              <a:ext uri="{FF2B5EF4-FFF2-40B4-BE49-F238E27FC236}">
                <a16:creationId xmlns:a16="http://schemas.microsoft.com/office/drawing/2014/main" id="{45C8797F-7FB9-4B5D-BA45-22D9AD9CD981}"/>
              </a:ext>
            </a:extLst>
          </p:cNvPr>
          <p:cNvSpPr txBox="1"/>
          <p:nvPr/>
        </p:nvSpPr>
        <p:spPr>
          <a:xfrm>
            <a:off x="453393" y="5980144"/>
            <a:ext cx="6853261" cy="338554"/>
          </a:xfrm>
          <a:prstGeom prst="rect">
            <a:avLst/>
          </a:prstGeom>
          <a:noFill/>
        </p:spPr>
        <p:txBody>
          <a:bodyPr wrap="square" rtlCol="0">
            <a:spAutoFit/>
          </a:bodyPr>
          <a:lstStyle/>
          <a:p>
            <a:r>
              <a:rPr lang="es-ES_tradnl"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Ana López Castelló and </a:t>
            </a:r>
            <a:r>
              <a:rPr lang="fr-FR"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Gianni Rosas</a:t>
            </a:r>
            <a:r>
              <a:rPr lang="fr-FR"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International Labour Office</a:t>
            </a:r>
            <a:endPar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Graphic 7">
            <a:extLst>
              <a:ext uri="{FF2B5EF4-FFF2-40B4-BE49-F238E27FC236}">
                <a16:creationId xmlns:a16="http://schemas.microsoft.com/office/drawing/2014/main" id="{C998F893-A09C-4895-8965-12BDD51AFA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4881" y="4996380"/>
            <a:ext cx="3990063" cy="1640587"/>
          </a:xfrm>
          <a:prstGeom prst="rect">
            <a:avLst/>
          </a:prstGeom>
        </p:spPr>
      </p:pic>
    </p:spTree>
    <p:extLst>
      <p:ext uri="{BB962C8B-B14F-4D97-AF65-F5344CB8AC3E}">
        <p14:creationId xmlns:p14="http://schemas.microsoft.com/office/powerpoint/2010/main" val="12845876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1E8B-002A-4569-B3BB-E8A2EFFF3DE3}"/>
              </a:ext>
            </a:extLst>
          </p:cNvPr>
          <p:cNvSpPr>
            <a:spLocks noGrp="1"/>
          </p:cNvSpPr>
          <p:nvPr>
            <p:ph type="title"/>
          </p:nvPr>
        </p:nvSpPr>
        <p:spPr>
          <a:xfrm>
            <a:off x="838200" y="1147852"/>
            <a:ext cx="10515600" cy="787222"/>
          </a:xfrm>
        </p:spPr>
        <p:txBody>
          <a:bodyPr>
            <a:normAutofit/>
          </a:bodyPr>
          <a:lstStyle/>
          <a:p>
            <a:r>
              <a:rPr lang="fr-FR" sz="2800" b="1" dirty="0">
                <a:solidFill>
                  <a:srgbClr val="002060"/>
                </a:solidFill>
                <a:latin typeface="Overpass" panose="00000500000000000000" pitchFamily="2" charset="0"/>
              </a:rPr>
              <a:t>Cooperation and partnerships to end child labour</a:t>
            </a:r>
            <a:endParaRPr lang="en-GB" sz="2800" b="1" dirty="0">
              <a:solidFill>
                <a:srgbClr val="002060"/>
              </a:solidFill>
              <a:latin typeface="Overpass" panose="00000500000000000000" pitchFamily="2" charset="0"/>
            </a:endParaRPr>
          </a:p>
        </p:txBody>
      </p:sp>
      <p:sp>
        <p:nvSpPr>
          <p:cNvPr id="3" name="Content Placeholder 2">
            <a:extLst>
              <a:ext uri="{FF2B5EF4-FFF2-40B4-BE49-F238E27FC236}">
                <a16:creationId xmlns:a16="http://schemas.microsoft.com/office/drawing/2014/main" id="{D23B20B2-7277-49F2-ADC4-49AC97F7BF2D}"/>
              </a:ext>
            </a:extLst>
          </p:cNvPr>
          <p:cNvSpPr>
            <a:spLocks noGrp="1"/>
          </p:cNvSpPr>
          <p:nvPr>
            <p:ph idx="1"/>
          </p:nvPr>
        </p:nvSpPr>
        <p:spPr>
          <a:xfrm>
            <a:off x="838200" y="2044700"/>
            <a:ext cx="10515600" cy="3914140"/>
          </a:xfrm>
        </p:spPr>
        <p:txBody>
          <a:bodyPr>
            <a:normAutofit/>
          </a:bodyPr>
          <a:lstStyle/>
          <a:p>
            <a:pPr marL="0" indent="0">
              <a:lnSpc>
                <a:spcPct val="100000"/>
              </a:lnSpc>
              <a:spcBef>
                <a:spcPts val="0"/>
              </a:spcBef>
              <a:buNone/>
            </a:pPr>
            <a:r>
              <a:rPr lang="en-GB" sz="1600" b="1" dirty="0">
                <a:solidFill>
                  <a:srgbClr val="002060"/>
                </a:solidFill>
                <a:latin typeface="Overpass" panose="00000500000000000000" pitchFamily="2" charset="0"/>
                <a:ea typeface="Noto Sans" panose="020B0502040504020204" pitchFamily="34" charset="0"/>
                <a:cs typeface="Noto Sans" panose="020B0502040504020204" pitchFamily="34" charset="0"/>
              </a:rPr>
              <a:t>Inclusive cooperation and broad-based partnerships are required at the global, regional, national and local levels to reach the goal of eliminating child labour. These arrangements can address the root causes and find solutions that are more effective than those of any single actor.</a:t>
            </a:r>
          </a:p>
          <a:p>
            <a:pPr marL="0" indent="0">
              <a:lnSpc>
                <a:spcPct val="100000"/>
              </a:lnSpc>
              <a:spcBef>
                <a:spcPts val="0"/>
              </a:spcBef>
              <a:buNone/>
            </a:pPr>
            <a:endParaRPr lang="en-GB" sz="1600" b="1" dirty="0">
              <a:solidFill>
                <a:srgbClr val="002060"/>
              </a:solidFill>
              <a:latin typeface="Overpass" panose="00000500000000000000" pitchFamily="2" charset="0"/>
              <a:ea typeface="Noto Sans" panose="020B0502040504020204" pitchFamily="34" charset="0"/>
              <a:cs typeface="Noto Sans" panose="020B0502040504020204" pitchFamily="34" charset="0"/>
            </a:endParaRPr>
          </a:p>
          <a:p>
            <a:pPr>
              <a:lnSpc>
                <a:spcPct val="100000"/>
              </a:lnSpc>
            </a:pPr>
            <a:r>
              <a:rPr lang="en-GB" sz="14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Global and regional partnerships. </a:t>
            </a:r>
            <a:r>
              <a:rPr lang="en-GB" sz="1400" dirty="0">
                <a:solidFill>
                  <a:srgbClr val="002060"/>
                </a:solidFill>
                <a:latin typeface="Noto Sans" panose="020B0502040504020204" pitchFamily="34" charset="0"/>
                <a:ea typeface="Noto Sans" panose="020B0502040504020204" pitchFamily="34" charset="0"/>
                <a:cs typeface="Noto Sans" panose="020B0502040504020204" pitchFamily="34" charset="0"/>
              </a:rPr>
              <a:t>Allow for (</a:t>
            </a:r>
            <a:r>
              <a:rPr lang="en-GB" sz="140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i</a:t>
            </a:r>
            <a:r>
              <a:rPr lang="en-GB" sz="1400" dirty="0">
                <a:solidFill>
                  <a:srgbClr val="002060"/>
                </a:solidFill>
                <a:latin typeface="Noto Sans" panose="020B0502040504020204" pitchFamily="34" charset="0"/>
                <a:ea typeface="Noto Sans" panose="020B0502040504020204" pitchFamily="34" charset="0"/>
                <a:cs typeface="Noto Sans" panose="020B0502040504020204" pitchFamily="34" charset="0"/>
              </a:rPr>
              <a:t>) mobilizing support and action across countries, (ii) sharing knowledge and expertise, and (iii) finding solutions to issues that go beyond national borders (e.g. child labour in global supply chains).</a:t>
            </a:r>
          </a:p>
          <a:p>
            <a:pPr>
              <a:lnSpc>
                <a:spcPct val="100000"/>
              </a:lnSpc>
            </a:pPr>
            <a:r>
              <a:rPr lang="en-GB" sz="14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National partnerships. </a:t>
            </a:r>
            <a:r>
              <a:rPr lang="en-GB" sz="1400" dirty="0">
                <a:solidFill>
                  <a:srgbClr val="002060"/>
                </a:solidFill>
                <a:latin typeface="Noto Sans" panose="020B0502040504020204" pitchFamily="34" charset="0"/>
                <a:ea typeface="Noto Sans" panose="020B0502040504020204" pitchFamily="34" charset="0"/>
                <a:cs typeface="Noto Sans" panose="020B0502040504020204" pitchFamily="34" charset="0"/>
              </a:rPr>
              <a:t>Cooperation, coordination of activities across a variety of government entities, the social partners, civil society organizations and public-private partnerships are key to the design and delivery of effective policies and programmes that aim to put an end to child labour and promote decent work of young people and adults.</a:t>
            </a:r>
          </a:p>
          <a:p>
            <a:pPr>
              <a:lnSpc>
                <a:spcPct val="100000"/>
              </a:lnSpc>
            </a:pPr>
            <a:r>
              <a:rPr lang="en-GB" sz="14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Local level and community-based partnerships. </a:t>
            </a:r>
            <a:r>
              <a:rPr lang="en-GB" sz="1400" b="0" i="0" dirty="0">
                <a:solidFill>
                  <a:srgbClr val="202124"/>
                </a:solidFill>
                <a:effectLst/>
                <a:latin typeface="arial" panose="020B0604020202020204" pitchFamily="34" charset="0"/>
              </a:rPr>
              <a:t> </a:t>
            </a:r>
            <a:r>
              <a:rPr lang="en-GB" sz="1400" dirty="0">
                <a:solidFill>
                  <a:srgbClr val="002060"/>
                </a:solidFill>
                <a:latin typeface="Noto Sans" panose="020B0502040504020204" pitchFamily="34" charset="0"/>
                <a:ea typeface="Noto Sans" panose="020B0502040504020204" pitchFamily="34" charset="0"/>
                <a:cs typeface="Noto Sans" panose="020B0502040504020204" pitchFamily="34" charset="0"/>
              </a:rPr>
              <a:t>Partnerships and effective cooperation among local authorities, employers, services and community-based organizations foster an environment of trust and galvanize action grounded on the knowledge of the local context and of children themselves. </a:t>
            </a:r>
          </a:p>
          <a:p>
            <a:pPr marL="0" indent="0">
              <a:lnSpc>
                <a:spcPct val="100000"/>
              </a:lnSpc>
              <a:buNone/>
            </a:pPr>
            <a:endParaRPr lang="en-GB" sz="16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marL="0" indent="0">
              <a:lnSpc>
                <a:spcPct val="100000"/>
              </a:lnSpc>
              <a:buNone/>
            </a:pPr>
            <a:endParaRPr lang="en-GB" sz="16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marL="0" indent="0">
              <a:lnSpc>
                <a:spcPct val="100000"/>
              </a:lnSpc>
              <a:buNone/>
            </a:pPr>
            <a:endParaRPr lang="en-GB" sz="16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marL="0" indent="0">
              <a:lnSpc>
                <a:spcPct val="100000"/>
              </a:lnSpc>
              <a:buNone/>
            </a:pPr>
            <a:endParaRPr lang="en-GB" sz="1600" b="1"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6" name="Graphic 5">
            <a:extLst>
              <a:ext uri="{FF2B5EF4-FFF2-40B4-BE49-F238E27FC236}">
                <a16:creationId xmlns:a16="http://schemas.microsoft.com/office/drawing/2014/main" id="{3F353E37-DAB5-46C8-9F87-74A502AF3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676" y="396444"/>
            <a:ext cx="1781889" cy="641782"/>
          </a:xfrm>
          <a:prstGeom prst="rect">
            <a:avLst/>
          </a:prstGeom>
        </p:spPr>
      </p:pic>
    </p:spTree>
    <p:extLst>
      <p:ext uri="{BB962C8B-B14F-4D97-AF65-F5344CB8AC3E}">
        <p14:creationId xmlns:p14="http://schemas.microsoft.com/office/powerpoint/2010/main" val="38806278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1E8B-002A-4569-B3BB-E8A2EFFF3DE3}"/>
              </a:ext>
            </a:extLst>
          </p:cNvPr>
          <p:cNvSpPr>
            <a:spLocks noGrp="1"/>
          </p:cNvSpPr>
          <p:nvPr>
            <p:ph type="title"/>
          </p:nvPr>
        </p:nvSpPr>
        <p:spPr>
          <a:xfrm>
            <a:off x="838200" y="1257476"/>
            <a:ext cx="10515600" cy="787222"/>
          </a:xfrm>
        </p:spPr>
        <p:txBody>
          <a:bodyPr>
            <a:normAutofit/>
          </a:bodyPr>
          <a:lstStyle/>
          <a:p>
            <a:r>
              <a:rPr lang="fr-FR" sz="2800" b="1" dirty="0">
                <a:solidFill>
                  <a:srgbClr val="002060"/>
                </a:solidFill>
                <a:latin typeface="Overpass" panose="00000500000000000000" pitchFamily="2" charset="0"/>
              </a:rPr>
              <a:t>Alliance 8.7</a:t>
            </a:r>
            <a:endParaRPr lang="en-GB" sz="2800" b="1" dirty="0">
              <a:solidFill>
                <a:srgbClr val="002060"/>
              </a:solidFill>
              <a:latin typeface="Overpass" panose="00000500000000000000" pitchFamily="2" charset="0"/>
            </a:endParaRPr>
          </a:p>
        </p:txBody>
      </p:sp>
      <p:sp>
        <p:nvSpPr>
          <p:cNvPr id="3" name="Content Placeholder 2">
            <a:extLst>
              <a:ext uri="{FF2B5EF4-FFF2-40B4-BE49-F238E27FC236}">
                <a16:creationId xmlns:a16="http://schemas.microsoft.com/office/drawing/2014/main" id="{D23B20B2-7277-49F2-ADC4-49AC97F7BF2D}"/>
              </a:ext>
            </a:extLst>
          </p:cNvPr>
          <p:cNvSpPr>
            <a:spLocks noGrp="1"/>
          </p:cNvSpPr>
          <p:nvPr>
            <p:ph idx="1"/>
          </p:nvPr>
        </p:nvSpPr>
        <p:spPr>
          <a:xfrm>
            <a:off x="838200" y="2044700"/>
            <a:ext cx="10515600" cy="3775075"/>
          </a:xfrm>
        </p:spPr>
        <p:txBody>
          <a:bodyPr>
            <a:normAutofit lnSpcReduction="10000"/>
          </a:bodyPr>
          <a:lstStyle/>
          <a:p>
            <a:pPr marL="0" indent="0">
              <a:lnSpc>
                <a:spcPct val="100000"/>
              </a:lnSpc>
              <a:buNone/>
            </a:pPr>
            <a:r>
              <a:rPr lang="en-GB"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An inclusive global partnership for immediate and effective action to eradicate child labour and other forms of unacceptable work (forced labour, human trafficking) with the view of achieving Target 8.7 of the 2030 Agenda.</a:t>
            </a:r>
          </a:p>
          <a:p>
            <a:pPr marL="0" indent="0">
              <a:lnSpc>
                <a:spcPct val="100000"/>
              </a:lnSpc>
              <a:buNone/>
            </a:pPr>
            <a:endParaRPr lang="en-GB" sz="900" b="1"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marL="0" indent="0">
              <a:lnSpc>
                <a:spcPct val="100000"/>
              </a:lnSpc>
              <a:buNone/>
            </a:pPr>
            <a:r>
              <a:rPr lang="en-GB"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Pathfinder countries</a:t>
            </a:r>
          </a:p>
          <a:p>
            <a:pPr>
              <a:lnSpc>
                <a:spcPct val="100000"/>
              </a:lnSpc>
            </a:pP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26 countries committed to go faster in the achievement of Target 8.7 with new approaches and collaborative endeavours, including through (</a:t>
            </a:r>
            <a:r>
              <a:rPr lang="en-GB" sz="1700" dirty="0" err="1">
                <a:solidFill>
                  <a:srgbClr val="002060"/>
                </a:solidFill>
                <a:latin typeface="Noto Sans" panose="020B0502040504020204" pitchFamily="34" charset="0"/>
                <a:ea typeface="Noto Sans" panose="020B0502040504020204" pitchFamily="34" charset="0"/>
                <a:cs typeface="Noto Sans" panose="020B0502040504020204" pitchFamily="34" charset="0"/>
              </a:rPr>
              <a:t>i</a:t>
            </a: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 new or improved legislation, (ii) concrete action (national action plans or policies), and/or (iii) ratification of applicable international human rights and labour standards</a:t>
            </a:r>
          </a:p>
          <a:p>
            <a:pPr marL="0" indent="0">
              <a:lnSpc>
                <a:spcPct val="100000"/>
              </a:lnSpc>
              <a:buNone/>
            </a:pPr>
            <a:r>
              <a:rPr lang="en-GB"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Partners</a:t>
            </a:r>
          </a:p>
          <a:p>
            <a:pPr>
              <a:lnSpc>
                <a:spcPct val="100000"/>
              </a:lnSpc>
            </a:pP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242 partners including governments, international and regional organizations, workers’ organizations, employer and business membership organizations, civil society, academic institutions</a:t>
            </a:r>
          </a:p>
        </p:txBody>
      </p:sp>
      <p:pic>
        <p:nvPicPr>
          <p:cNvPr id="6" name="Graphic 5">
            <a:extLst>
              <a:ext uri="{FF2B5EF4-FFF2-40B4-BE49-F238E27FC236}">
                <a16:creationId xmlns:a16="http://schemas.microsoft.com/office/drawing/2014/main" id="{1C2700E8-A453-4862-AA1F-935F700B8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2435" y="305568"/>
            <a:ext cx="1781889" cy="732656"/>
          </a:xfrm>
          <a:prstGeom prst="rect">
            <a:avLst/>
          </a:prstGeom>
        </p:spPr>
      </p:pic>
      <p:pic>
        <p:nvPicPr>
          <p:cNvPr id="7" name="Graphic 6">
            <a:extLst>
              <a:ext uri="{FF2B5EF4-FFF2-40B4-BE49-F238E27FC236}">
                <a16:creationId xmlns:a16="http://schemas.microsoft.com/office/drawing/2014/main" id="{5AC8E3C6-FE74-46F6-BC9C-320CC15E8C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676" y="396444"/>
            <a:ext cx="1781889" cy="641782"/>
          </a:xfrm>
          <a:prstGeom prst="rect">
            <a:avLst/>
          </a:prstGeom>
        </p:spPr>
      </p:pic>
    </p:spTree>
    <p:extLst>
      <p:ext uri="{BB962C8B-B14F-4D97-AF65-F5344CB8AC3E}">
        <p14:creationId xmlns:p14="http://schemas.microsoft.com/office/powerpoint/2010/main" val="4953321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0E8-A453-4862-AA1F-935F700B8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2435" y="305568"/>
            <a:ext cx="1781889" cy="732656"/>
          </a:xfrm>
          <a:prstGeom prst="rect">
            <a:avLst/>
          </a:prstGeom>
        </p:spPr>
      </p:pic>
      <p:pic>
        <p:nvPicPr>
          <p:cNvPr id="7" name="Graphic 6">
            <a:extLst>
              <a:ext uri="{FF2B5EF4-FFF2-40B4-BE49-F238E27FC236}">
                <a16:creationId xmlns:a16="http://schemas.microsoft.com/office/drawing/2014/main" id="{5AC8E3C6-FE74-46F6-BC9C-320CC15E8C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676" y="396444"/>
            <a:ext cx="1781889" cy="641782"/>
          </a:xfrm>
          <a:prstGeom prst="rect">
            <a:avLst/>
          </a:prstGeom>
        </p:spPr>
      </p:pic>
      <p:sp>
        <p:nvSpPr>
          <p:cNvPr id="10" name="Content Placeholder 2">
            <a:extLst>
              <a:ext uri="{FF2B5EF4-FFF2-40B4-BE49-F238E27FC236}">
                <a16:creationId xmlns:a16="http://schemas.microsoft.com/office/drawing/2014/main" id="{7104B13C-420D-4728-96FD-123DE4FB89DF}"/>
              </a:ext>
            </a:extLst>
          </p:cNvPr>
          <p:cNvSpPr>
            <a:spLocks noGrp="1"/>
          </p:cNvSpPr>
          <p:nvPr>
            <p:ph idx="1"/>
          </p:nvPr>
        </p:nvSpPr>
        <p:spPr>
          <a:xfrm>
            <a:off x="838200" y="2044700"/>
            <a:ext cx="10515600" cy="3775075"/>
          </a:xfrm>
        </p:spPr>
        <p:txBody>
          <a:bodyPr>
            <a:normAutofit/>
          </a:bodyPr>
          <a:lstStyle/>
          <a:p>
            <a:pPr>
              <a:lnSpc>
                <a:spcPct val="100000"/>
              </a:lnSpc>
            </a:pPr>
            <a:r>
              <a:rPr lang="en-GB"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Accelerate action.</a:t>
            </a:r>
            <a:r>
              <a:rPr lang="en-GB" sz="1700" b="1" dirty="0">
                <a:solidFill>
                  <a:srgbClr val="002060"/>
                </a:solidFill>
                <a:latin typeface="Overpass" panose="00000500000000000000" pitchFamily="2" charset="0"/>
                <a:ea typeface="Noto Sans" panose="020B0502040504020204" pitchFamily="34" charset="0"/>
                <a:cs typeface="Noto Sans" panose="020B0502040504020204" pitchFamily="34" charset="0"/>
              </a:rPr>
              <a:t> </a:t>
            </a: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Measurable strategies, national plans and budgets to achieve Target 8.7, including through cooperation with employer and worker organizations and other concerned groups. </a:t>
            </a:r>
          </a:p>
          <a:p>
            <a:pPr marL="0" indent="0">
              <a:lnSpc>
                <a:spcPct val="100000"/>
              </a:lnSpc>
              <a:buNone/>
            </a:pPr>
            <a:endParaRPr lang="en-GB" sz="8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nSpc>
                <a:spcPct val="100000"/>
              </a:lnSpc>
            </a:pPr>
            <a:r>
              <a:rPr lang="en-GB"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Research and knowledge sharing. </a:t>
            </a: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Production and dissemination of research, knowledge and expertise to support policymakers and other stakeholders to adopt policies and measures that are based on evidence, including through the use of knowledge platforms (e.g. </a:t>
            </a: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hlinkClick r:id="rId6"/>
              </a:rPr>
              <a:t>Delta 8.7</a:t>
            </a: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 </a:t>
            </a:r>
          </a:p>
          <a:p>
            <a:pPr>
              <a:lnSpc>
                <a:spcPct val="100000"/>
              </a:lnSpc>
            </a:pPr>
            <a:endParaRPr lang="en-GB" sz="8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nSpc>
                <a:spcPct val="100000"/>
              </a:lnSpc>
            </a:pPr>
            <a:r>
              <a:rPr lang="en-GB"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Innovation and resources. </a:t>
            </a:r>
            <a:r>
              <a:rPr lang="en-GB"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Identification of innovative ways to tackle child labour and other unacceptable forms of work, including through the use of technology and social innovation. Leveraging of resources and funding for action-oriented solutions, including through South-South and triangular cooperation and other development cooperation mechanisms at national, regional and global levels.</a:t>
            </a:r>
          </a:p>
        </p:txBody>
      </p:sp>
      <p:sp>
        <p:nvSpPr>
          <p:cNvPr id="11" name="Title 1">
            <a:extLst>
              <a:ext uri="{FF2B5EF4-FFF2-40B4-BE49-F238E27FC236}">
                <a16:creationId xmlns:a16="http://schemas.microsoft.com/office/drawing/2014/main" id="{4CA3B505-F6C1-43C9-A65D-56F076E0ACAA}"/>
              </a:ext>
            </a:extLst>
          </p:cNvPr>
          <p:cNvSpPr>
            <a:spLocks noGrp="1"/>
          </p:cNvSpPr>
          <p:nvPr>
            <p:ph type="title"/>
          </p:nvPr>
        </p:nvSpPr>
        <p:spPr>
          <a:xfrm>
            <a:off x="838200" y="1231262"/>
            <a:ext cx="10515600" cy="813436"/>
          </a:xfrm>
        </p:spPr>
        <p:txBody>
          <a:bodyPr>
            <a:normAutofit/>
          </a:bodyPr>
          <a:lstStyle/>
          <a:p>
            <a:r>
              <a:rPr lang="fr-FR" sz="2800" b="1" dirty="0">
                <a:solidFill>
                  <a:srgbClr val="002060"/>
                </a:solidFill>
                <a:latin typeface="Overpass" panose="00000500000000000000" pitchFamily="2" charset="0"/>
              </a:rPr>
              <a:t>Alliance 8.7: </a:t>
            </a:r>
            <a:r>
              <a:rPr lang="fr-FR" sz="2800" b="1" dirty="0" err="1">
                <a:solidFill>
                  <a:srgbClr val="002060"/>
                </a:solidFill>
                <a:latin typeface="Overpass" panose="00000500000000000000" pitchFamily="2" charset="0"/>
              </a:rPr>
              <a:t>Expected</a:t>
            </a:r>
            <a:r>
              <a:rPr lang="fr-FR" sz="2800" b="1" dirty="0">
                <a:solidFill>
                  <a:srgbClr val="002060"/>
                </a:solidFill>
                <a:latin typeface="Overpass" panose="00000500000000000000" pitchFamily="2" charset="0"/>
              </a:rPr>
              <a:t> </a:t>
            </a:r>
            <a:r>
              <a:rPr lang="fr-FR" sz="2800" b="1" dirty="0" err="1">
                <a:solidFill>
                  <a:srgbClr val="002060"/>
                </a:solidFill>
                <a:latin typeface="Overpass" panose="00000500000000000000" pitchFamily="2" charset="0"/>
              </a:rPr>
              <a:t>results</a:t>
            </a:r>
            <a:endParaRPr lang="en-GB" sz="2800" b="1" dirty="0">
              <a:solidFill>
                <a:srgbClr val="002060"/>
              </a:solidFill>
              <a:latin typeface="Overpass" panose="00000500000000000000" pitchFamily="2" charset="0"/>
            </a:endParaRPr>
          </a:p>
        </p:txBody>
      </p:sp>
    </p:spTree>
    <p:extLst>
      <p:ext uri="{BB962C8B-B14F-4D97-AF65-F5344CB8AC3E}">
        <p14:creationId xmlns:p14="http://schemas.microsoft.com/office/powerpoint/2010/main" val="7191232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AC8E3C6-FE74-46F6-BC9C-320CC15E8C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676" y="396444"/>
            <a:ext cx="1781889" cy="641782"/>
          </a:xfrm>
          <a:prstGeom prst="rect">
            <a:avLst/>
          </a:prstGeom>
        </p:spPr>
      </p:pic>
      <p:sp>
        <p:nvSpPr>
          <p:cNvPr id="11" name="Title 1">
            <a:extLst>
              <a:ext uri="{FF2B5EF4-FFF2-40B4-BE49-F238E27FC236}">
                <a16:creationId xmlns:a16="http://schemas.microsoft.com/office/drawing/2014/main" id="{4CA3B505-F6C1-43C9-A65D-56F076E0ACAA}"/>
              </a:ext>
            </a:extLst>
          </p:cNvPr>
          <p:cNvSpPr>
            <a:spLocks noGrp="1"/>
          </p:cNvSpPr>
          <p:nvPr>
            <p:ph type="title"/>
          </p:nvPr>
        </p:nvSpPr>
        <p:spPr>
          <a:xfrm>
            <a:off x="838200" y="1231262"/>
            <a:ext cx="10515600" cy="813436"/>
          </a:xfrm>
        </p:spPr>
        <p:txBody>
          <a:bodyPr>
            <a:normAutofit fontScale="90000"/>
          </a:bodyPr>
          <a:lstStyle/>
          <a:p>
            <a:r>
              <a:rPr lang="fr-FR" sz="2800" b="1" dirty="0" err="1">
                <a:solidFill>
                  <a:srgbClr val="002060"/>
                </a:solidFill>
                <a:latin typeface="Overpass" panose="00000500000000000000" pitchFamily="2" charset="0"/>
              </a:rPr>
              <a:t>Iniciativa</a:t>
            </a:r>
            <a:r>
              <a:rPr lang="fr-FR" sz="2800" b="1" dirty="0">
                <a:solidFill>
                  <a:srgbClr val="002060"/>
                </a:solidFill>
                <a:latin typeface="Overpass" panose="00000500000000000000" pitchFamily="2" charset="0"/>
              </a:rPr>
              <a:t> Regional </a:t>
            </a:r>
            <a:r>
              <a:rPr lang="fr-FR" sz="2800" b="1" dirty="0" err="1">
                <a:solidFill>
                  <a:srgbClr val="002060"/>
                </a:solidFill>
                <a:latin typeface="Overpass" panose="00000500000000000000" pitchFamily="2" charset="0"/>
              </a:rPr>
              <a:t>América</a:t>
            </a:r>
            <a:r>
              <a:rPr lang="fr-FR" sz="2800" b="1" dirty="0">
                <a:solidFill>
                  <a:srgbClr val="002060"/>
                </a:solidFill>
                <a:latin typeface="Overpass" panose="00000500000000000000" pitchFamily="2" charset="0"/>
              </a:rPr>
              <a:t> Latina y el Caribe Libre de Trabajo Infantil</a:t>
            </a:r>
            <a:endParaRPr lang="en-GB" sz="2800" b="1" dirty="0">
              <a:solidFill>
                <a:srgbClr val="002060"/>
              </a:solidFill>
              <a:latin typeface="Overpass" panose="00000500000000000000" pitchFamily="2" charset="0"/>
            </a:endParaRPr>
          </a:p>
        </p:txBody>
      </p:sp>
      <p:pic>
        <p:nvPicPr>
          <p:cNvPr id="8" name="Imagen 7">
            <a:extLst>
              <a:ext uri="{FF2B5EF4-FFF2-40B4-BE49-F238E27FC236}">
                <a16:creationId xmlns:a16="http://schemas.microsoft.com/office/drawing/2014/main" id="{5E1DDA9F-2D69-48F1-8913-469AE3A2A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1778" y="258434"/>
            <a:ext cx="2854696" cy="666096"/>
          </a:xfrm>
          <a:prstGeom prst="rect">
            <a:avLst/>
          </a:prstGeom>
        </p:spPr>
      </p:pic>
      <p:grpSp>
        <p:nvGrpSpPr>
          <p:cNvPr id="9" name="Group 8">
            <a:extLst>
              <a:ext uri="{FF2B5EF4-FFF2-40B4-BE49-F238E27FC236}">
                <a16:creationId xmlns:a16="http://schemas.microsoft.com/office/drawing/2014/main" id="{1B41117E-F094-40E6-8324-58AB95F7832C}"/>
              </a:ext>
            </a:extLst>
          </p:cNvPr>
          <p:cNvGrpSpPr/>
          <p:nvPr/>
        </p:nvGrpSpPr>
        <p:grpSpPr>
          <a:xfrm>
            <a:off x="1241778" y="2044698"/>
            <a:ext cx="9516533" cy="4716176"/>
            <a:chOff x="1457202" y="2012752"/>
            <a:chExt cx="10134523" cy="5161586"/>
          </a:xfrm>
        </p:grpSpPr>
        <p:sp>
          <p:nvSpPr>
            <p:cNvPr id="12" name="CuadroTexto 12">
              <a:extLst>
                <a:ext uri="{FF2B5EF4-FFF2-40B4-BE49-F238E27FC236}">
                  <a16:creationId xmlns:a16="http://schemas.microsoft.com/office/drawing/2014/main" id="{266CF673-F5EB-4940-A4FE-15C3A887BA6D}"/>
                </a:ext>
              </a:extLst>
            </p:cNvPr>
            <p:cNvSpPr txBox="1"/>
            <p:nvPr/>
          </p:nvSpPr>
          <p:spPr>
            <a:xfrm>
              <a:off x="1676307" y="2012752"/>
              <a:ext cx="1210680" cy="1015663"/>
            </a:xfrm>
            <a:prstGeom prst="rect">
              <a:avLst/>
            </a:prstGeom>
            <a:noFill/>
          </p:spPr>
          <p:txBody>
            <a:bodyPr wrap="square" rtlCol="0">
              <a:spAutoFit/>
            </a:bodyPr>
            <a:lstStyle/>
            <a:p>
              <a:r>
                <a:rPr lang="es-PE" sz="6000" b="1" dirty="0">
                  <a:solidFill>
                    <a:srgbClr val="8FCB19"/>
                  </a:solidFill>
                </a:rPr>
                <a:t>30</a:t>
              </a:r>
              <a:endParaRPr lang="es-PE" sz="1400" b="1" dirty="0">
                <a:solidFill>
                  <a:srgbClr val="8FCB19"/>
                </a:solidFill>
              </a:endParaRPr>
            </a:p>
          </p:txBody>
        </p:sp>
        <p:sp>
          <p:nvSpPr>
            <p:cNvPr id="13" name="TextBox 12">
              <a:extLst>
                <a:ext uri="{FF2B5EF4-FFF2-40B4-BE49-F238E27FC236}">
                  <a16:creationId xmlns:a16="http://schemas.microsoft.com/office/drawing/2014/main" id="{18361F1B-28A8-45FB-8140-0D2D8ED90CA6}"/>
                </a:ext>
              </a:extLst>
            </p:cNvPr>
            <p:cNvSpPr txBox="1"/>
            <p:nvPr/>
          </p:nvSpPr>
          <p:spPr>
            <a:xfrm>
              <a:off x="4401536" y="3109595"/>
              <a:ext cx="2114550" cy="1815882"/>
            </a:xfrm>
            <a:prstGeom prst="rect">
              <a:avLst/>
            </a:prstGeom>
            <a:noFill/>
          </p:spPr>
          <p:txBody>
            <a:bodyPr wrap="square" rtlCol="0">
              <a:spAutoFit/>
            </a:bodyPr>
            <a:lstStyle/>
            <a:p>
              <a:pPr marL="214313" indent="-214313">
                <a:buFont typeface="Arial" panose="020B0604020202020204" pitchFamily="34" charset="0"/>
                <a:buChar char="•"/>
              </a:pPr>
              <a:r>
                <a:rPr lang="en-GB" sz="1400" dirty="0">
                  <a:latin typeface="+mj-lt"/>
                </a:rPr>
                <a:t>Costa Rica </a:t>
              </a:r>
            </a:p>
            <a:p>
              <a:pPr marL="214313" indent="-214313">
                <a:buFont typeface="Arial" panose="020B0604020202020204" pitchFamily="34" charset="0"/>
                <a:buChar char="•"/>
              </a:pPr>
              <a:r>
                <a:rPr lang="en-GB" sz="1400" dirty="0">
                  <a:latin typeface="+mj-lt"/>
                </a:rPr>
                <a:t>Cuba </a:t>
              </a:r>
            </a:p>
            <a:p>
              <a:pPr marL="214313" indent="-214313">
                <a:buFont typeface="Arial" panose="020B0604020202020204" pitchFamily="34" charset="0"/>
                <a:buChar char="•"/>
              </a:pPr>
              <a:r>
                <a:rPr lang="en-GB" sz="1400" dirty="0">
                  <a:latin typeface="+mj-lt"/>
                </a:rPr>
                <a:t>Ecuador </a:t>
              </a:r>
            </a:p>
            <a:p>
              <a:pPr marL="214313" indent="-214313">
                <a:buFont typeface="Arial" panose="020B0604020202020204" pitchFamily="34" charset="0"/>
                <a:buChar char="•"/>
              </a:pPr>
              <a:r>
                <a:rPr lang="en-GB" sz="1400" dirty="0">
                  <a:latin typeface="+mj-lt"/>
                </a:rPr>
                <a:t>El Salvador </a:t>
              </a:r>
            </a:p>
            <a:p>
              <a:pPr marL="214313" indent="-214313">
                <a:buFont typeface="Arial" panose="020B0604020202020204" pitchFamily="34" charset="0"/>
                <a:buChar char="•"/>
              </a:pPr>
              <a:r>
                <a:rPr lang="en-GB" sz="1400" dirty="0">
                  <a:latin typeface="+mj-lt"/>
                </a:rPr>
                <a:t>Granada </a:t>
              </a:r>
            </a:p>
            <a:p>
              <a:pPr marL="214313" indent="-214313">
                <a:buFont typeface="Arial" panose="020B0604020202020204" pitchFamily="34" charset="0"/>
                <a:buChar char="•"/>
              </a:pPr>
              <a:r>
                <a:rPr lang="en-GB" sz="1400" dirty="0">
                  <a:latin typeface="+mj-lt"/>
                </a:rPr>
                <a:t>Guatemala </a:t>
              </a:r>
            </a:p>
            <a:p>
              <a:pPr marL="214313" indent="-214313">
                <a:buFont typeface="Arial" panose="020B0604020202020204" pitchFamily="34" charset="0"/>
                <a:buChar char="•"/>
              </a:pPr>
              <a:r>
                <a:rPr lang="en-GB" sz="1400" dirty="0">
                  <a:latin typeface="+mj-lt"/>
                </a:rPr>
                <a:t>Guyana </a:t>
              </a:r>
            </a:p>
            <a:p>
              <a:pPr marL="214313" indent="-214313">
                <a:buFont typeface="Arial" panose="020B0604020202020204" pitchFamily="34" charset="0"/>
                <a:buChar char="•"/>
              </a:pPr>
              <a:r>
                <a:rPr lang="en-GB" sz="1400" dirty="0" err="1">
                  <a:latin typeface="+mj-lt"/>
                </a:rPr>
                <a:t>Haití</a:t>
              </a:r>
              <a:endParaRPr lang="en-GB" sz="1400" dirty="0">
                <a:latin typeface="+mj-lt"/>
              </a:endParaRPr>
            </a:p>
          </p:txBody>
        </p:sp>
        <p:sp>
          <p:nvSpPr>
            <p:cNvPr id="14" name="Rectangle 13">
              <a:extLst>
                <a:ext uri="{FF2B5EF4-FFF2-40B4-BE49-F238E27FC236}">
                  <a16:creationId xmlns:a16="http://schemas.microsoft.com/office/drawing/2014/main" id="{23EFC764-0F49-41D5-AE6D-F164D31C8E73}"/>
                </a:ext>
              </a:extLst>
            </p:cNvPr>
            <p:cNvSpPr/>
            <p:nvPr/>
          </p:nvSpPr>
          <p:spPr>
            <a:xfrm>
              <a:off x="6277400" y="3109595"/>
              <a:ext cx="1800225" cy="2102440"/>
            </a:xfrm>
            <a:prstGeom prst="rect">
              <a:avLst/>
            </a:prstGeom>
          </p:spPr>
          <p:txBody>
            <a:bodyPr wrap="square">
              <a:spAutoFit/>
            </a:bodyPr>
            <a:lstStyle/>
            <a:p>
              <a:pPr marL="214313" indent="-214313">
                <a:buFont typeface="Arial" panose="020B0604020202020204" pitchFamily="34" charset="0"/>
                <a:buChar char="•"/>
              </a:pPr>
              <a:r>
                <a:rPr lang="en-GB" sz="1400" dirty="0">
                  <a:latin typeface="+mj-lt"/>
                </a:rPr>
                <a:t>Honduras </a:t>
              </a:r>
            </a:p>
            <a:p>
              <a:pPr marL="214313" indent="-214313">
                <a:buFont typeface="Arial" panose="020B0604020202020204" pitchFamily="34" charset="0"/>
                <a:buChar char="•"/>
              </a:pPr>
              <a:r>
                <a:rPr lang="en-GB" sz="1400" dirty="0">
                  <a:latin typeface="+mj-lt"/>
                </a:rPr>
                <a:t>Jamaica </a:t>
              </a:r>
            </a:p>
            <a:p>
              <a:pPr marL="214313" indent="-214313">
                <a:buFont typeface="Arial" panose="020B0604020202020204" pitchFamily="34" charset="0"/>
                <a:buChar char="•"/>
              </a:pPr>
              <a:r>
                <a:rPr lang="en-GB" sz="1400" dirty="0">
                  <a:latin typeface="+mj-lt"/>
                </a:rPr>
                <a:t>México</a:t>
              </a:r>
            </a:p>
            <a:p>
              <a:pPr marL="214313" indent="-214313">
                <a:buFont typeface="Arial" panose="020B0604020202020204" pitchFamily="34" charset="0"/>
                <a:buChar char="•"/>
              </a:pPr>
              <a:r>
                <a:rPr lang="en-GB" sz="1400" dirty="0">
                  <a:latin typeface="+mj-lt"/>
                </a:rPr>
                <a:t>Nicaragua</a:t>
              </a:r>
            </a:p>
            <a:p>
              <a:pPr marL="214313" indent="-214313">
                <a:buFont typeface="Arial" panose="020B0604020202020204" pitchFamily="34" charset="0"/>
                <a:buChar char="•"/>
              </a:pPr>
              <a:r>
                <a:rPr lang="en-GB" sz="1600" dirty="0">
                  <a:latin typeface="+mj-lt"/>
                </a:rPr>
                <a:t>Panamá</a:t>
              </a:r>
              <a:r>
                <a:rPr lang="en-GB" sz="1400" dirty="0">
                  <a:latin typeface="+mj-lt"/>
                </a:rPr>
                <a:t> </a:t>
              </a:r>
            </a:p>
            <a:p>
              <a:pPr marL="214313" indent="-214313">
                <a:buFont typeface="Arial" panose="020B0604020202020204" pitchFamily="34" charset="0"/>
                <a:buChar char="•"/>
              </a:pPr>
              <a:r>
                <a:rPr lang="en-GB" sz="1400" dirty="0">
                  <a:latin typeface="+mj-lt"/>
                </a:rPr>
                <a:t>Paraguay </a:t>
              </a:r>
            </a:p>
            <a:p>
              <a:pPr marL="214313" indent="-214313">
                <a:buFont typeface="Arial" panose="020B0604020202020204" pitchFamily="34" charset="0"/>
                <a:buChar char="•"/>
              </a:pPr>
              <a:r>
                <a:rPr lang="en-GB" sz="1400" dirty="0" err="1">
                  <a:latin typeface="+mj-lt"/>
                </a:rPr>
                <a:t>Perú</a:t>
              </a:r>
              <a:r>
                <a:rPr lang="en-GB" sz="1400" dirty="0">
                  <a:latin typeface="+mj-lt"/>
                </a:rPr>
                <a:t> </a:t>
              </a:r>
            </a:p>
            <a:p>
              <a:pPr marL="214313" indent="-214313">
                <a:buFont typeface="Arial" panose="020B0604020202020204" pitchFamily="34" charset="0"/>
                <a:buChar char="•"/>
              </a:pPr>
              <a:r>
                <a:rPr lang="en-GB" sz="1400" dirty="0" err="1">
                  <a:latin typeface="+mj-lt"/>
                </a:rPr>
                <a:t>República</a:t>
              </a:r>
              <a:r>
                <a:rPr lang="en-GB" sz="1400" dirty="0">
                  <a:latin typeface="+mj-lt"/>
                </a:rPr>
                <a:t> </a:t>
              </a:r>
            </a:p>
            <a:p>
              <a:r>
                <a:rPr lang="en-GB" sz="1400" dirty="0">
                  <a:latin typeface="+mj-lt"/>
                </a:rPr>
                <a:t>     </a:t>
              </a:r>
              <a:r>
                <a:rPr lang="en-GB" sz="1400" dirty="0" err="1">
                  <a:latin typeface="+mj-lt"/>
                </a:rPr>
                <a:t>Dominicana</a:t>
              </a:r>
              <a:r>
                <a:rPr lang="en-GB" sz="1400" dirty="0">
                  <a:latin typeface="+mj-lt"/>
                </a:rPr>
                <a:t> </a:t>
              </a:r>
            </a:p>
          </p:txBody>
        </p:sp>
        <p:sp>
          <p:nvSpPr>
            <p:cNvPr id="15" name="Rectangle 14">
              <a:extLst>
                <a:ext uri="{FF2B5EF4-FFF2-40B4-BE49-F238E27FC236}">
                  <a16:creationId xmlns:a16="http://schemas.microsoft.com/office/drawing/2014/main" id="{F76FA0EA-4860-44B9-B565-8E8297B42BB0}"/>
                </a:ext>
              </a:extLst>
            </p:cNvPr>
            <p:cNvSpPr/>
            <p:nvPr/>
          </p:nvSpPr>
          <p:spPr>
            <a:xfrm>
              <a:off x="8094016" y="3109595"/>
              <a:ext cx="1381125" cy="1815882"/>
            </a:xfrm>
            <a:prstGeom prst="rect">
              <a:avLst/>
            </a:prstGeom>
          </p:spPr>
          <p:txBody>
            <a:bodyPr wrap="square">
              <a:spAutoFit/>
            </a:bodyPr>
            <a:lstStyle/>
            <a:p>
              <a:pPr marL="214313" indent="-214313">
                <a:buFont typeface="Arial" panose="020B0604020202020204" pitchFamily="34" charset="0"/>
                <a:buChar char="•"/>
              </a:pPr>
              <a:r>
                <a:rPr lang="en-GB" sz="1400" dirty="0">
                  <a:latin typeface="+mj-lt"/>
                </a:rPr>
                <a:t>Saint Kitts y Nevis </a:t>
              </a:r>
            </a:p>
            <a:p>
              <a:pPr marL="214313" indent="-214313">
                <a:buFont typeface="Arial" panose="020B0604020202020204" pitchFamily="34" charset="0"/>
                <a:buChar char="•"/>
              </a:pPr>
              <a:r>
                <a:rPr lang="en-GB" sz="1400" dirty="0">
                  <a:latin typeface="+mj-lt"/>
                </a:rPr>
                <a:t>Santa </a:t>
              </a:r>
              <a:r>
                <a:rPr lang="en-GB" sz="1400" dirty="0" err="1">
                  <a:latin typeface="+mj-lt"/>
                </a:rPr>
                <a:t>Lucía</a:t>
              </a:r>
              <a:r>
                <a:rPr lang="en-GB" sz="1400" dirty="0">
                  <a:latin typeface="+mj-lt"/>
                </a:rPr>
                <a:t> </a:t>
              </a:r>
            </a:p>
            <a:p>
              <a:pPr marL="214313" indent="-214313">
                <a:buFont typeface="Arial" panose="020B0604020202020204" pitchFamily="34" charset="0"/>
                <a:buChar char="•"/>
              </a:pPr>
              <a:r>
                <a:rPr lang="en-GB" sz="1400" dirty="0">
                  <a:latin typeface="+mj-lt"/>
                </a:rPr>
                <a:t>Surinam </a:t>
              </a:r>
            </a:p>
            <a:p>
              <a:pPr marL="214313" indent="-214313">
                <a:buFont typeface="Arial" panose="020B0604020202020204" pitchFamily="34" charset="0"/>
                <a:buChar char="•"/>
              </a:pPr>
              <a:r>
                <a:rPr lang="en-GB" sz="1400" dirty="0">
                  <a:latin typeface="+mj-lt"/>
                </a:rPr>
                <a:t>Trinidad y Tobago </a:t>
              </a:r>
            </a:p>
            <a:p>
              <a:pPr marL="214313" indent="-214313">
                <a:buFont typeface="Arial" panose="020B0604020202020204" pitchFamily="34" charset="0"/>
                <a:buChar char="•"/>
              </a:pPr>
              <a:r>
                <a:rPr lang="en-GB" sz="1400" dirty="0">
                  <a:latin typeface="+mj-lt"/>
                </a:rPr>
                <a:t>Uruguay </a:t>
              </a:r>
            </a:p>
            <a:p>
              <a:pPr marL="214313" indent="-214313">
                <a:buFont typeface="Arial" panose="020B0604020202020204" pitchFamily="34" charset="0"/>
                <a:buChar char="•"/>
              </a:pPr>
              <a:r>
                <a:rPr lang="en-GB" sz="1400" dirty="0">
                  <a:latin typeface="+mj-lt"/>
                </a:rPr>
                <a:t>Venezuela</a:t>
              </a:r>
            </a:p>
          </p:txBody>
        </p:sp>
        <p:sp>
          <p:nvSpPr>
            <p:cNvPr id="16" name="TextBox 15">
              <a:extLst>
                <a:ext uri="{FF2B5EF4-FFF2-40B4-BE49-F238E27FC236}">
                  <a16:creationId xmlns:a16="http://schemas.microsoft.com/office/drawing/2014/main" id="{510677CE-776D-49CC-87BC-8DAB8F72B713}"/>
                </a:ext>
              </a:extLst>
            </p:cNvPr>
            <p:cNvSpPr txBox="1"/>
            <p:nvPr/>
          </p:nvSpPr>
          <p:spPr>
            <a:xfrm>
              <a:off x="3939147" y="2260309"/>
              <a:ext cx="7293824" cy="496674"/>
            </a:xfrm>
            <a:prstGeom prst="rect">
              <a:avLst/>
            </a:prstGeom>
            <a:noFill/>
          </p:spPr>
          <p:txBody>
            <a:bodyPr wrap="square" rtlCol="0">
              <a:spAutoFit/>
            </a:bodyPr>
            <a:lstStyle/>
            <a:p>
              <a:pPr algn="just">
                <a:lnSpc>
                  <a:spcPts val="1500"/>
                </a:lnSpc>
              </a:pPr>
              <a:r>
                <a:rPr lang="es-PE" b="1" dirty="0"/>
                <a:t>Autoridad de Alto Nivel </a:t>
              </a:r>
            </a:p>
            <a:p>
              <a:pPr algn="just">
                <a:lnSpc>
                  <a:spcPts val="1500"/>
                </a:lnSpc>
              </a:pPr>
              <a:r>
                <a:rPr lang="es-PE" dirty="0">
                  <a:latin typeface="+mj-lt"/>
                </a:rPr>
                <a:t>Conformada por Ministros y Ministras de Trabajo de países miembros </a:t>
              </a:r>
            </a:p>
          </p:txBody>
        </p:sp>
        <p:sp>
          <p:nvSpPr>
            <p:cNvPr id="17" name="CuadroTexto 10">
              <a:extLst>
                <a:ext uri="{FF2B5EF4-FFF2-40B4-BE49-F238E27FC236}">
                  <a16:creationId xmlns:a16="http://schemas.microsoft.com/office/drawing/2014/main" id="{99DD476C-AD65-433D-9704-B78A15CED946}"/>
                </a:ext>
              </a:extLst>
            </p:cNvPr>
            <p:cNvSpPr txBox="1"/>
            <p:nvPr/>
          </p:nvSpPr>
          <p:spPr>
            <a:xfrm>
              <a:off x="2445755" y="5402121"/>
              <a:ext cx="3167814" cy="695583"/>
            </a:xfrm>
            <a:prstGeom prst="rect">
              <a:avLst/>
            </a:prstGeom>
            <a:noFill/>
          </p:spPr>
          <p:txBody>
            <a:bodyPr wrap="square" rtlCol="0">
              <a:spAutoFit/>
            </a:bodyPr>
            <a:lstStyle/>
            <a:p>
              <a:pPr>
                <a:lnSpc>
                  <a:spcPts val="1500"/>
                </a:lnSpc>
              </a:pPr>
              <a:r>
                <a:rPr lang="es-PE" b="1" dirty="0"/>
                <a:t>Representantes regionales</a:t>
              </a:r>
            </a:p>
            <a:p>
              <a:pPr>
                <a:lnSpc>
                  <a:spcPts val="1500"/>
                </a:lnSpc>
              </a:pPr>
              <a:r>
                <a:rPr lang="es-PE" b="1" dirty="0"/>
                <a:t>de organizaciones</a:t>
              </a:r>
            </a:p>
            <a:p>
              <a:pPr>
                <a:lnSpc>
                  <a:spcPts val="1500"/>
                </a:lnSpc>
              </a:pPr>
              <a:r>
                <a:rPr lang="es-PE" b="1" dirty="0"/>
                <a:t>de empleadores</a:t>
              </a:r>
            </a:p>
          </p:txBody>
        </p:sp>
        <p:sp>
          <p:nvSpPr>
            <p:cNvPr id="18" name="CuadroTexto 11">
              <a:extLst>
                <a:ext uri="{FF2B5EF4-FFF2-40B4-BE49-F238E27FC236}">
                  <a16:creationId xmlns:a16="http://schemas.microsoft.com/office/drawing/2014/main" id="{4144FBE8-FBA9-4795-9731-16447748A89D}"/>
                </a:ext>
              </a:extLst>
            </p:cNvPr>
            <p:cNvSpPr txBox="1"/>
            <p:nvPr/>
          </p:nvSpPr>
          <p:spPr>
            <a:xfrm>
              <a:off x="6342518" y="5402122"/>
              <a:ext cx="4291936" cy="689035"/>
            </a:xfrm>
            <a:prstGeom prst="rect">
              <a:avLst/>
            </a:prstGeom>
            <a:noFill/>
          </p:spPr>
          <p:txBody>
            <a:bodyPr wrap="square" rtlCol="0">
              <a:spAutoFit/>
            </a:bodyPr>
            <a:lstStyle/>
            <a:p>
              <a:pPr>
                <a:lnSpc>
                  <a:spcPts val="1500"/>
                </a:lnSpc>
              </a:pPr>
              <a:r>
                <a:rPr lang="es-PE" b="1" dirty="0"/>
                <a:t>Representantes regionales</a:t>
              </a:r>
            </a:p>
            <a:p>
              <a:pPr>
                <a:lnSpc>
                  <a:spcPts val="1500"/>
                </a:lnSpc>
              </a:pPr>
              <a:r>
                <a:rPr lang="es-PE" b="1" dirty="0"/>
                <a:t>de organizaciones</a:t>
              </a:r>
            </a:p>
            <a:p>
              <a:pPr>
                <a:lnSpc>
                  <a:spcPts val="1500"/>
                </a:lnSpc>
              </a:pPr>
              <a:r>
                <a:rPr lang="es-PE" b="1" dirty="0"/>
                <a:t>de trabajadores</a:t>
              </a:r>
            </a:p>
          </p:txBody>
        </p:sp>
        <p:sp>
          <p:nvSpPr>
            <p:cNvPr id="19" name="CuadroTexto 15">
              <a:extLst>
                <a:ext uri="{FF2B5EF4-FFF2-40B4-BE49-F238E27FC236}">
                  <a16:creationId xmlns:a16="http://schemas.microsoft.com/office/drawing/2014/main" id="{B7D50633-6725-46F2-B8C6-98F425A12C1C}"/>
                </a:ext>
              </a:extLst>
            </p:cNvPr>
            <p:cNvSpPr txBox="1"/>
            <p:nvPr/>
          </p:nvSpPr>
          <p:spPr>
            <a:xfrm>
              <a:off x="1865827" y="5185543"/>
              <a:ext cx="574196" cy="1015663"/>
            </a:xfrm>
            <a:prstGeom prst="rect">
              <a:avLst/>
            </a:prstGeom>
            <a:noFill/>
          </p:spPr>
          <p:txBody>
            <a:bodyPr wrap="none" rtlCol="0">
              <a:spAutoFit/>
            </a:bodyPr>
            <a:lstStyle/>
            <a:p>
              <a:pPr algn="ctr"/>
              <a:r>
                <a:rPr lang="es-PE" sz="6000" b="1" dirty="0">
                  <a:solidFill>
                    <a:srgbClr val="8FCB19"/>
                  </a:solidFill>
                </a:rPr>
                <a:t>7</a:t>
              </a:r>
              <a:endParaRPr lang="es-PE" sz="1400" b="1" dirty="0">
                <a:solidFill>
                  <a:srgbClr val="8FCB19"/>
                </a:solidFill>
              </a:endParaRPr>
            </a:p>
          </p:txBody>
        </p:sp>
        <p:sp>
          <p:nvSpPr>
            <p:cNvPr id="20" name="CuadroTexto 16">
              <a:extLst>
                <a:ext uri="{FF2B5EF4-FFF2-40B4-BE49-F238E27FC236}">
                  <a16:creationId xmlns:a16="http://schemas.microsoft.com/office/drawing/2014/main" id="{380922A1-3CD3-47E2-B762-8BED70DBF701}"/>
                </a:ext>
              </a:extLst>
            </p:cNvPr>
            <p:cNvSpPr txBox="1"/>
            <p:nvPr/>
          </p:nvSpPr>
          <p:spPr>
            <a:xfrm>
              <a:off x="5728106" y="5184177"/>
              <a:ext cx="574196" cy="1015663"/>
            </a:xfrm>
            <a:prstGeom prst="rect">
              <a:avLst/>
            </a:prstGeom>
            <a:noFill/>
          </p:spPr>
          <p:txBody>
            <a:bodyPr wrap="none" rtlCol="0">
              <a:spAutoFit/>
            </a:bodyPr>
            <a:lstStyle/>
            <a:p>
              <a:pPr algn="ctr"/>
              <a:r>
                <a:rPr lang="es-PE" sz="6000" b="1" dirty="0">
                  <a:solidFill>
                    <a:srgbClr val="8FCB19"/>
                  </a:solidFill>
                </a:rPr>
                <a:t>7</a:t>
              </a:r>
              <a:endParaRPr lang="es-PE" sz="1400" b="1" dirty="0">
                <a:solidFill>
                  <a:srgbClr val="8FCB19"/>
                </a:solidFill>
              </a:endParaRPr>
            </a:p>
          </p:txBody>
        </p:sp>
        <p:sp>
          <p:nvSpPr>
            <p:cNvPr id="21" name="TextBox 20">
              <a:extLst>
                <a:ext uri="{FF2B5EF4-FFF2-40B4-BE49-F238E27FC236}">
                  <a16:creationId xmlns:a16="http://schemas.microsoft.com/office/drawing/2014/main" id="{7AEE1230-889F-44D3-A96D-2601FBDEB806}"/>
                </a:ext>
              </a:extLst>
            </p:cNvPr>
            <p:cNvSpPr txBox="1"/>
            <p:nvPr/>
          </p:nvSpPr>
          <p:spPr>
            <a:xfrm>
              <a:off x="9496096" y="5422916"/>
              <a:ext cx="2095629" cy="1676200"/>
            </a:xfrm>
            <a:prstGeom prst="rect">
              <a:avLst/>
            </a:prstGeom>
            <a:noFill/>
          </p:spPr>
          <p:txBody>
            <a:bodyPr wrap="square" rtlCol="0">
              <a:spAutoFit/>
            </a:bodyPr>
            <a:lstStyle/>
            <a:p>
              <a:pPr>
                <a:lnSpc>
                  <a:spcPts val="1500"/>
                </a:lnSpc>
              </a:pPr>
              <a:r>
                <a:rPr lang="es-PE" b="1" dirty="0"/>
                <a:t>Red de Puntos Focales</a:t>
              </a:r>
            </a:p>
            <a:p>
              <a:pPr>
                <a:lnSpc>
                  <a:spcPts val="1500"/>
                </a:lnSpc>
              </a:pPr>
              <a:r>
                <a:rPr lang="es-PE" dirty="0">
                  <a:latin typeface="+mj-lt"/>
                </a:rPr>
                <a:t>Conformada por representantes de gobiernos, organizaciones de empleadores y de trabajadores</a:t>
              </a:r>
            </a:p>
          </p:txBody>
        </p:sp>
        <p:sp>
          <p:nvSpPr>
            <p:cNvPr id="22" name="CuadroTexto 10">
              <a:extLst>
                <a:ext uri="{FF2B5EF4-FFF2-40B4-BE49-F238E27FC236}">
                  <a16:creationId xmlns:a16="http://schemas.microsoft.com/office/drawing/2014/main" id="{2E090C23-7EC5-433D-AA07-6C8B9E2ABC26}"/>
                </a:ext>
              </a:extLst>
            </p:cNvPr>
            <p:cNvSpPr txBox="1"/>
            <p:nvPr/>
          </p:nvSpPr>
          <p:spPr>
            <a:xfrm>
              <a:off x="2462380" y="6448949"/>
              <a:ext cx="1372266" cy="496674"/>
            </a:xfrm>
            <a:prstGeom prst="rect">
              <a:avLst/>
            </a:prstGeom>
            <a:noFill/>
          </p:spPr>
          <p:txBody>
            <a:bodyPr wrap="square" rtlCol="0">
              <a:spAutoFit/>
            </a:bodyPr>
            <a:lstStyle/>
            <a:p>
              <a:pPr>
                <a:lnSpc>
                  <a:spcPts val="1500"/>
                </a:lnSpc>
              </a:pPr>
              <a:r>
                <a:rPr lang="es-PE" b="1" dirty="0"/>
                <a:t>Secretaría Técnica</a:t>
              </a:r>
            </a:p>
          </p:txBody>
        </p:sp>
        <p:sp>
          <p:nvSpPr>
            <p:cNvPr id="23" name="CuadroTexto 15">
              <a:extLst>
                <a:ext uri="{FF2B5EF4-FFF2-40B4-BE49-F238E27FC236}">
                  <a16:creationId xmlns:a16="http://schemas.microsoft.com/office/drawing/2014/main" id="{D81F5EA4-9573-474D-97A3-AC0F5A0EA149}"/>
                </a:ext>
              </a:extLst>
            </p:cNvPr>
            <p:cNvSpPr txBox="1"/>
            <p:nvPr/>
          </p:nvSpPr>
          <p:spPr>
            <a:xfrm>
              <a:off x="1832576" y="6158675"/>
              <a:ext cx="574196" cy="1015663"/>
            </a:xfrm>
            <a:prstGeom prst="rect">
              <a:avLst/>
            </a:prstGeom>
            <a:noFill/>
          </p:spPr>
          <p:txBody>
            <a:bodyPr wrap="none" rtlCol="0">
              <a:spAutoFit/>
            </a:bodyPr>
            <a:lstStyle/>
            <a:p>
              <a:pPr algn="ctr"/>
              <a:r>
                <a:rPr lang="es-PE" sz="6000" b="1" dirty="0">
                  <a:solidFill>
                    <a:srgbClr val="8FCB19"/>
                  </a:solidFill>
                </a:rPr>
                <a:t>1</a:t>
              </a:r>
              <a:endParaRPr lang="es-PE" sz="1400" b="1" dirty="0">
                <a:solidFill>
                  <a:srgbClr val="8FCB19"/>
                </a:solidFill>
              </a:endParaRPr>
            </a:p>
          </p:txBody>
        </p:sp>
        <p:sp>
          <p:nvSpPr>
            <p:cNvPr id="24" name="Rectangle 23">
              <a:extLst>
                <a:ext uri="{FF2B5EF4-FFF2-40B4-BE49-F238E27FC236}">
                  <a16:creationId xmlns:a16="http://schemas.microsoft.com/office/drawing/2014/main" id="{315F415F-8CCD-4D14-A6CE-DDB71E0FF1AB}"/>
                </a:ext>
              </a:extLst>
            </p:cNvPr>
            <p:cNvSpPr/>
            <p:nvPr/>
          </p:nvSpPr>
          <p:spPr>
            <a:xfrm>
              <a:off x="3964806" y="6288561"/>
              <a:ext cx="2862419" cy="689035"/>
            </a:xfrm>
            <a:prstGeom prst="rect">
              <a:avLst/>
            </a:prstGeom>
          </p:spPr>
          <p:txBody>
            <a:bodyPr wrap="square">
              <a:spAutoFit/>
            </a:bodyPr>
            <a:lstStyle/>
            <a:p>
              <a:pPr>
                <a:lnSpc>
                  <a:spcPts val="1500"/>
                </a:lnSpc>
              </a:pPr>
              <a:r>
                <a:rPr lang="es-PE" dirty="0">
                  <a:latin typeface="+mj-lt"/>
                </a:rPr>
                <a:t>Encargada a la Oficina Regional de la OIT para América Latina y el Caribe</a:t>
              </a:r>
            </a:p>
          </p:txBody>
        </p:sp>
        <p:sp>
          <p:nvSpPr>
            <p:cNvPr id="25" name="Cerrar corchete 17">
              <a:extLst>
                <a:ext uri="{FF2B5EF4-FFF2-40B4-BE49-F238E27FC236}">
                  <a16:creationId xmlns:a16="http://schemas.microsoft.com/office/drawing/2014/main" id="{B8C82131-A356-4F25-95BD-66226DA2766C}"/>
                </a:ext>
              </a:extLst>
            </p:cNvPr>
            <p:cNvSpPr/>
            <p:nvPr/>
          </p:nvSpPr>
          <p:spPr>
            <a:xfrm rot="10800000" flipV="1">
              <a:off x="1457202" y="2135981"/>
              <a:ext cx="349134" cy="4051842"/>
            </a:xfrm>
            <a:prstGeom prst="rightBracket">
              <a:avLst>
                <a:gd name="adj" fmla="val 95833"/>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PE" sz="1350" dirty="0"/>
            </a:p>
          </p:txBody>
        </p:sp>
        <p:grpSp>
          <p:nvGrpSpPr>
            <p:cNvPr id="26" name="Group 25">
              <a:extLst>
                <a:ext uri="{FF2B5EF4-FFF2-40B4-BE49-F238E27FC236}">
                  <a16:creationId xmlns:a16="http://schemas.microsoft.com/office/drawing/2014/main" id="{4686D12E-76CA-422A-8F0F-6C4812C3392F}"/>
                </a:ext>
              </a:extLst>
            </p:cNvPr>
            <p:cNvGrpSpPr/>
            <p:nvPr/>
          </p:nvGrpSpPr>
          <p:grpSpPr>
            <a:xfrm>
              <a:off x="2438116" y="2314094"/>
              <a:ext cx="7908994" cy="2909433"/>
              <a:chOff x="2370928" y="1926242"/>
              <a:chExt cx="10545310" cy="3614115"/>
            </a:xfrm>
          </p:grpSpPr>
          <p:sp>
            <p:nvSpPr>
              <p:cNvPr id="32" name="Cerrar corchete 17">
                <a:extLst>
                  <a:ext uri="{FF2B5EF4-FFF2-40B4-BE49-F238E27FC236}">
                    <a16:creationId xmlns:a16="http://schemas.microsoft.com/office/drawing/2014/main" id="{488AE44C-877A-4FF2-857B-5CA9D68BE731}"/>
                  </a:ext>
                </a:extLst>
              </p:cNvPr>
              <p:cNvSpPr/>
              <p:nvPr/>
            </p:nvSpPr>
            <p:spPr>
              <a:xfrm rot="5400000" flipV="1">
                <a:off x="7416408" y="40528"/>
                <a:ext cx="454349" cy="10545310"/>
              </a:xfrm>
              <a:prstGeom prst="rightBracket">
                <a:avLst>
                  <a:gd name="adj" fmla="val 95833"/>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PE" sz="1350" dirty="0"/>
              </a:p>
            </p:txBody>
          </p:sp>
          <p:cxnSp>
            <p:nvCxnSpPr>
              <p:cNvPr id="33" name="Straight Connector 32">
                <a:extLst>
                  <a:ext uri="{FF2B5EF4-FFF2-40B4-BE49-F238E27FC236}">
                    <a16:creationId xmlns:a16="http://schemas.microsoft.com/office/drawing/2014/main" id="{F0BEB18B-28C6-43BD-81A2-E48F5F7E331D}"/>
                  </a:ext>
                </a:extLst>
              </p:cNvPr>
              <p:cNvCxnSpPr>
                <a:stCxn id="32" idx="1"/>
                <a:endCxn id="34" idx="0"/>
              </p:cNvCxnSpPr>
              <p:nvPr/>
            </p:nvCxnSpPr>
            <p:spPr>
              <a:xfrm flipH="1" flipV="1">
                <a:off x="12916230" y="3144717"/>
                <a:ext cx="8" cy="194129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Cerrar corchete 17">
                <a:extLst>
                  <a:ext uri="{FF2B5EF4-FFF2-40B4-BE49-F238E27FC236}">
                    <a16:creationId xmlns:a16="http://schemas.microsoft.com/office/drawing/2014/main" id="{EBD3E349-584A-4E36-945E-0C10E7B53ACD}"/>
                  </a:ext>
                </a:extLst>
              </p:cNvPr>
              <p:cNvSpPr/>
              <p:nvPr/>
            </p:nvSpPr>
            <p:spPr>
              <a:xfrm rot="16200000" flipV="1">
                <a:off x="8098659" y="-1672854"/>
                <a:ext cx="392295" cy="9242847"/>
              </a:xfrm>
              <a:prstGeom prst="rightBracket">
                <a:avLst>
                  <a:gd name="adj" fmla="val 95833"/>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PE" sz="1350" dirty="0"/>
              </a:p>
            </p:txBody>
          </p:sp>
          <p:sp>
            <p:nvSpPr>
              <p:cNvPr id="35" name="Rectangle 34">
                <a:extLst>
                  <a:ext uri="{FF2B5EF4-FFF2-40B4-BE49-F238E27FC236}">
                    <a16:creationId xmlns:a16="http://schemas.microsoft.com/office/drawing/2014/main" id="{7EA7F831-2E08-43BA-8BF4-E352E4C225CC}"/>
                  </a:ext>
                </a:extLst>
              </p:cNvPr>
              <p:cNvSpPr/>
              <p:nvPr/>
            </p:nvSpPr>
            <p:spPr>
              <a:xfrm>
                <a:off x="3576065" y="2764325"/>
                <a:ext cx="520701" cy="51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Left Bracket 35">
                <a:extLst>
                  <a:ext uri="{FF2B5EF4-FFF2-40B4-BE49-F238E27FC236}">
                    <a16:creationId xmlns:a16="http://schemas.microsoft.com/office/drawing/2014/main" id="{FFEC0525-43FD-403C-996B-1669F7A5D74C}"/>
                  </a:ext>
                </a:extLst>
              </p:cNvPr>
              <p:cNvSpPr/>
              <p:nvPr/>
            </p:nvSpPr>
            <p:spPr>
              <a:xfrm>
                <a:off x="3970852" y="2035592"/>
                <a:ext cx="86291" cy="716836"/>
              </a:xfrm>
              <a:prstGeom prst="leftBracket">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37" name="Oval 36">
                <a:extLst>
                  <a:ext uri="{FF2B5EF4-FFF2-40B4-BE49-F238E27FC236}">
                    <a16:creationId xmlns:a16="http://schemas.microsoft.com/office/drawing/2014/main" id="{150781DC-4DEF-4267-8714-0890FC9C7EA5}"/>
                  </a:ext>
                </a:extLst>
              </p:cNvPr>
              <p:cNvSpPr/>
              <p:nvPr/>
            </p:nvSpPr>
            <p:spPr>
              <a:xfrm>
                <a:off x="4055258" y="1926242"/>
                <a:ext cx="215900" cy="2154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cxnSp>
          <p:nvCxnSpPr>
            <p:cNvPr id="27" name="Straight Connector 26">
              <a:extLst>
                <a:ext uri="{FF2B5EF4-FFF2-40B4-BE49-F238E27FC236}">
                  <a16:creationId xmlns:a16="http://schemas.microsoft.com/office/drawing/2014/main" id="{A8670E5B-821C-470C-8365-331FF9533DE2}"/>
                </a:ext>
              </a:extLst>
            </p:cNvPr>
            <p:cNvCxnSpPr/>
            <p:nvPr/>
          </p:nvCxnSpPr>
          <p:spPr>
            <a:xfrm>
              <a:off x="1807547" y="6194833"/>
              <a:ext cx="7480245" cy="13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Cerrar corchete 17">
              <a:extLst>
                <a:ext uri="{FF2B5EF4-FFF2-40B4-BE49-F238E27FC236}">
                  <a16:creationId xmlns:a16="http://schemas.microsoft.com/office/drawing/2014/main" id="{817C44D4-8C60-4766-A89A-8CA84D51B299}"/>
                </a:ext>
              </a:extLst>
            </p:cNvPr>
            <p:cNvSpPr/>
            <p:nvPr/>
          </p:nvSpPr>
          <p:spPr>
            <a:xfrm rot="5400000" flipV="1">
              <a:off x="2466811" y="5681814"/>
              <a:ext cx="360328" cy="2342086"/>
            </a:xfrm>
            <a:prstGeom prst="rightBracket">
              <a:avLst>
                <a:gd name="adj" fmla="val 95833"/>
              </a:avLst>
            </a:prstGeom>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PE" sz="1350" dirty="0"/>
            </a:p>
          </p:txBody>
        </p:sp>
        <p:sp>
          <p:nvSpPr>
            <p:cNvPr id="29" name="Oval 28">
              <a:extLst>
                <a:ext uri="{FF2B5EF4-FFF2-40B4-BE49-F238E27FC236}">
                  <a16:creationId xmlns:a16="http://schemas.microsoft.com/office/drawing/2014/main" id="{8EB3C3D3-D5D0-4BE2-ADD4-98445F584017}"/>
                </a:ext>
              </a:extLst>
            </p:cNvPr>
            <p:cNvSpPr/>
            <p:nvPr/>
          </p:nvSpPr>
          <p:spPr>
            <a:xfrm>
              <a:off x="3740497" y="6539253"/>
              <a:ext cx="161925" cy="1455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Oval 29">
              <a:extLst>
                <a:ext uri="{FF2B5EF4-FFF2-40B4-BE49-F238E27FC236}">
                  <a16:creationId xmlns:a16="http://schemas.microsoft.com/office/drawing/2014/main" id="{DF0823CF-12AB-48CE-9412-D8D454354010}"/>
                </a:ext>
              </a:extLst>
            </p:cNvPr>
            <p:cNvSpPr/>
            <p:nvPr/>
          </p:nvSpPr>
          <p:spPr>
            <a:xfrm>
              <a:off x="9252094" y="6114041"/>
              <a:ext cx="161925" cy="1615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TextBox 30">
              <a:extLst>
                <a:ext uri="{FF2B5EF4-FFF2-40B4-BE49-F238E27FC236}">
                  <a16:creationId xmlns:a16="http://schemas.microsoft.com/office/drawing/2014/main" id="{45E662BF-AFAC-49F7-A473-AE244D385622}"/>
                </a:ext>
              </a:extLst>
            </p:cNvPr>
            <p:cNvSpPr txBox="1"/>
            <p:nvPr/>
          </p:nvSpPr>
          <p:spPr>
            <a:xfrm>
              <a:off x="2569460" y="3109595"/>
              <a:ext cx="1695450" cy="2031325"/>
            </a:xfrm>
            <a:prstGeom prst="rect">
              <a:avLst/>
            </a:prstGeom>
            <a:noFill/>
          </p:spPr>
          <p:txBody>
            <a:bodyPr wrap="square" rtlCol="0">
              <a:spAutoFit/>
            </a:bodyPr>
            <a:lstStyle/>
            <a:p>
              <a:pPr marL="214313" indent="-214313">
                <a:buFont typeface="Arial" panose="020B0604020202020204" pitchFamily="34" charset="0"/>
                <a:buChar char="•"/>
              </a:pPr>
              <a:r>
                <a:rPr lang="en-GB" sz="1400" dirty="0">
                  <a:latin typeface="+mj-lt"/>
                </a:rPr>
                <a:t>Antigua y Barbuda </a:t>
              </a:r>
            </a:p>
            <a:p>
              <a:pPr marL="214313" indent="-214313">
                <a:buFont typeface="Arial" panose="020B0604020202020204" pitchFamily="34" charset="0"/>
                <a:buChar char="•"/>
              </a:pPr>
              <a:r>
                <a:rPr lang="en-GB" sz="1400" dirty="0">
                  <a:latin typeface="+mj-lt"/>
                </a:rPr>
                <a:t>Argentina </a:t>
              </a:r>
            </a:p>
            <a:p>
              <a:pPr marL="214313" indent="-214313">
                <a:buFont typeface="Arial" panose="020B0604020202020204" pitchFamily="34" charset="0"/>
                <a:buChar char="•"/>
              </a:pPr>
              <a:r>
                <a:rPr lang="en-GB" sz="1400" dirty="0">
                  <a:latin typeface="+mj-lt"/>
                </a:rPr>
                <a:t>Bahamas </a:t>
              </a:r>
            </a:p>
            <a:p>
              <a:pPr marL="214313" indent="-214313">
                <a:buFont typeface="Arial" panose="020B0604020202020204" pitchFamily="34" charset="0"/>
                <a:buChar char="•"/>
              </a:pPr>
              <a:r>
                <a:rPr lang="en-GB" sz="1400" dirty="0">
                  <a:latin typeface="+mj-lt"/>
                </a:rPr>
                <a:t>Barbados </a:t>
              </a:r>
            </a:p>
            <a:p>
              <a:pPr marL="214313" indent="-214313">
                <a:buFont typeface="Arial" panose="020B0604020202020204" pitchFamily="34" charset="0"/>
                <a:buChar char="•"/>
              </a:pPr>
              <a:r>
                <a:rPr lang="en-GB" sz="1400" dirty="0">
                  <a:latin typeface="+mj-lt"/>
                </a:rPr>
                <a:t>Bolivia </a:t>
              </a:r>
            </a:p>
            <a:p>
              <a:pPr marL="214313" indent="-214313">
                <a:buFont typeface="Arial" panose="020B0604020202020204" pitchFamily="34" charset="0"/>
                <a:buChar char="•"/>
              </a:pPr>
              <a:r>
                <a:rPr lang="en-GB" sz="1400" dirty="0" err="1">
                  <a:latin typeface="+mj-lt"/>
                </a:rPr>
                <a:t>Brasil</a:t>
              </a:r>
              <a:r>
                <a:rPr lang="en-GB" sz="1400" dirty="0">
                  <a:latin typeface="+mj-lt"/>
                </a:rPr>
                <a:t> </a:t>
              </a:r>
            </a:p>
            <a:p>
              <a:pPr marL="214313" indent="-214313">
                <a:buFont typeface="Arial" panose="020B0604020202020204" pitchFamily="34" charset="0"/>
                <a:buChar char="•"/>
              </a:pPr>
              <a:r>
                <a:rPr lang="en-GB" sz="1400" dirty="0">
                  <a:latin typeface="+mj-lt"/>
                </a:rPr>
                <a:t>Chile </a:t>
              </a:r>
            </a:p>
            <a:p>
              <a:pPr marL="214313" indent="-214313">
                <a:buFont typeface="Arial" panose="020B0604020202020204" pitchFamily="34" charset="0"/>
                <a:buChar char="•"/>
              </a:pPr>
              <a:r>
                <a:rPr lang="en-GB" sz="1400" dirty="0">
                  <a:latin typeface="+mj-lt"/>
                </a:rPr>
                <a:t>Colombia </a:t>
              </a:r>
            </a:p>
          </p:txBody>
        </p:sp>
      </p:grpSp>
    </p:spTree>
    <p:extLst>
      <p:ext uri="{BB962C8B-B14F-4D97-AF65-F5344CB8AC3E}">
        <p14:creationId xmlns:p14="http://schemas.microsoft.com/office/powerpoint/2010/main" val="8213958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AC8E3C6-FE74-46F6-BC9C-320CC15E8C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676" y="396444"/>
            <a:ext cx="1781889" cy="641782"/>
          </a:xfrm>
          <a:prstGeom prst="rect">
            <a:avLst/>
          </a:prstGeom>
        </p:spPr>
      </p:pic>
      <p:sp>
        <p:nvSpPr>
          <p:cNvPr id="11" name="Title 1">
            <a:extLst>
              <a:ext uri="{FF2B5EF4-FFF2-40B4-BE49-F238E27FC236}">
                <a16:creationId xmlns:a16="http://schemas.microsoft.com/office/drawing/2014/main" id="{4CA3B505-F6C1-43C9-A65D-56F076E0ACAA}"/>
              </a:ext>
            </a:extLst>
          </p:cNvPr>
          <p:cNvSpPr>
            <a:spLocks noGrp="1"/>
          </p:cNvSpPr>
          <p:nvPr>
            <p:ph type="title"/>
          </p:nvPr>
        </p:nvSpPr>
        <p:spPr>
          <a:xfrm>
            <a:off x="838200" y="1231262"/>
            <a:ext cx="10407812" cy="813436"/>
          </a:xfrm>
        </p:spPr>
        <p:txBody>
          <a:bodyPr>
            <a:normAutofit/>
          </a:bodyPr>
          <a:lstStyle/>
          <a:p>
            <a:r>
              <a:rPr lang="fr-FR" sz="2800" b="1" dirty="0" err="1">
                <a:solidFill>
                  <a:srgbClr val="002060"/>
                </a:solidFill>
                <a:latin typeface="Overpass" panose="00000500000000000000" pitchFamily="2" charset="0"/>
              </a:rPr>
              <a:t>Territorialización</a:t>
            </a:r>
            <a:r>
              <a:rPr lang="fr-FR" sz="2800" b="1" dirty="0">
                <a:solidFill>
                  <a:srgbClr val="002060"/>
                </a:solidFill>
                <a:latin typeface="Overpass" panose="00000500000000000000" pitchFamily="2" charset="0"/>
              </a:rPr>
              <a:t> de la </a:t>
            </a:r>
            <a:r>
              <a:rPr lang="fr-FR" sz="2800" b="1" dirty="0" err="1">
                <a:solidFill>
                  <a:srgbClr val="002060"/>
                </a:solidFill>
                <a:latin typeface="Overpass" panose="00000500000000000000" pitchFamily="2" charset="0"/>
              </a:rPr>
              <a:t>meta</a:t>
            </a:r>
            <a:r>
              <a:rPr lang="fr-FR" sz="2800" b="1" dirty="0">
                <a:solidFill>
                  <a:srgbClr val="002060"/>
                </a:solidFill>
                <a:latin typeface="Overpass" panose="00000500000000000000" pitchFamily="2" charset="0"/>
              </a:rPr>
              <a:t> 8.7</a:t>
            </a:r>
            <a:endParaRPr lang="en-GB" sz="2800" b="1" dirty="0">
              <a:solidFill>
                <a:srgbClr val="002060"/>
              </a:solidFill>
              <a:latin typeface="Overpass" panose="00000500000000000000" pitchFamily="2" charset="0"/>
            </a:endParaRPr>
          </a:p>
        </p:txBody>
      </p:sp>
      <p:pic>
        <p:nvPicPr>
          <p:cNvPr id="8" name="Imagen 7">
            <a:extLst>
              <a:ext uri="{FF2B5EF4-FFF2-40B4-BE49-F238E27FC236}">
                <a16:creationId xmlns:a16="http://schemas.microsoft.com/office/drawing/2014/main" id="{5E1DDA9F-2D69-48F1-8913-469AE3A2A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1778" y="258434"/>
            <a:ext cx="2854696" cy="666096"/>
          </a:xfrm>
          <a:prstGeom prst="rect">
            <a:avLst/>
          </a:prstGeom>
        </p:spPr>
      </p:pic>
      <p:pic>
        <p:nvPicPr>
          <p:cNvPr id="38" name="Picture 37">
            <a:extLst>
              <a:ext uri="{FF2B5EF4-FFF2-40B4-BE49-F238E27FC236}">
                <a16:creationId xmlns:a16="http://schemas.microsoft.com/office/drawing/2014/main" id="{31978D82-93D2-4B83-BF43-BAFB6755CC12}"/>
              </a:ext>
            </a:extLst>
          </p:cNvPr>
          <p:cNvPicPr>
            <a:picLocks noChangeAspect="1"/>
          </p:cNvPicPr>
          <p:nvPr/>
        </p:nvPicPr>
        <p:blipFill rotWithShape="1">
          <a:blip r:embed="rId5">
            <a:extLst>
              <a:ext uri="{28A0092B-C50C-407E-A947-70E740481C1C}">
                <a14:useLocalDpi xmlns:a14="http://schemas.microsoft.com/office/drawing/2010/main" val="0"/>
              </a:ext>
            </a:extLst>
          </a:blip>
          <a:srcRect l="890" r="1451"/>
          <a:stretch/>
        </p:blipFill>
        <p:spPr>
          <a:xfrm>
            <a:off x="447676" y="2441741"/>
            <a:ext cx="7113718" cy="3545799"/>
          </a:xfrm>
          <a:prstGeom prst="rect">
            <a:avLst/>
          </a:prstGeom>
        </p:spPr>
      </p:pic>
      <p:sp>
        <p:nvSpPr>
          <p:cNvPr id="39" name="Oval 38">
            <a:extLst>
              <a:ext uri="{FF2B5EF4-FFF2-40B4-BE49-F238E27FC236}">
                <a16:creationId xmlns:a16="http://schemas.microsoft.com/office/drawing/2014/main" id="{7940E307-DCB1-47FB-A7A5-C377B3C9214C}"/>
              </a:ext>
            </a:extLst>
          </p:cNvPr>
          <p:cNvSpPr/>
          <p:nvPr/>
        </p:nvSpPr>
        <p:spPr>
          <a:xfrm>
            <a:off x="9326880" y="1273974"/>
            <a:ext cx="2165209" cy="2150869"/>
          </a:xfrm>
          <a:prstGeom prst="ellipse">
            <a:avLst/>
          </a:prstGeom>
          <a:noFill/>
          <a:ln w="184150">
            <a:solidFill>
              <a:srgbClr val="DD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E236C629-9CB0-4354-A013-0B1B979BF8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5911" y="990279"/>
            <a:ext cx="2355393" cy="2787535"/>
          </a:xfrm>
          <a:prstGeom prst="rect">
            <a:avLst/>
          </a:prstGeom>
        </p:spPr>
      </p:pic>
      <p:sp>
        <p:nvSpPr>
          <p:cNvPr id="41" name="Rounded Rectangle 51">
            <a:extLst>
              <a:ext uri="{FF2B5EF4-FFF2-40B4-BE49-F238E27FC236}">
                <a16:creationId xmlns:a16="http://schemas.microsoft.com/office/drawing/2014/main" id="{CE983D0A-5A65-487C-880A-22C74A2ED6C0}"/>
              </a:ext>
            </a:extLst>
          </p:cNvPr>
          <p:cNvSpPr/>
          <p:nvPr/>
        </p:nvSpPr>
        <p:spPr>
          <a:xfrm>
            <a:off x="7940966" y="3973809"/>
            <a:ext cx="3264843" cy="3724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latin typeface="+mj-lt"/>
              </a:rPr>
              <a:t>Dimensión nacional y local</a:t>
            </a:r>
            <a:endParaRPr lang="en-GB" sz="1600" dirty="0">
              <a:solidFill>
                <a:schemeClr val="tx1"/>
              </a:solidFill>
              <a:latin typeface="+mj-lt"/>
            </a:endParaRPr>
          </a:p>
        </p:txBody>
      </p:sp>
      <p:sp>
        <p:nvSpPr>
          <p:cNvPr id="42" name="Rounded Rectangle 52">
            <a:extLst>
              <a:ext uri="{FF2B5EF4-FFF2-40B4-BE49-F238E27FC236}">
                <a16:creationId xmlns:a16="http://schemas.microsoft.com/office/drawing/2014/main" id="{084EC5D3-7789-421D-AAC5-64F4DA1A9472}"/>
              </a:ext>
            </a:extLst>
          </p:cNvPr>
          <p:cNvSpPr/>
          <p:nvPr/>
        </p:nvSpPr>
        <p:spPr>
          <a:xfrm>
            <a:off x="7934974" y="4613363"/>
            <a:ext cx="3272762" cy="3942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latin typeface="+mj-lt"/>
              </a:rPr>
              <a:t>Implementación de políticas</a:t>
            </a:r>
            <a:endParaRPr lang="en-GB" sz="1600" dirty="0">
              <a:solidFill>
                <a:schemeClr val="tx1"/>
              </a:solidFill>
              <a:latin typeface="+mj-lt"/>
            </a:endParaRPr>
          </a:p>
        </p:txBody>
      </p:sp>
      <p:sp>
        <p:nvSpPr>
          <p:cNvPr id="43" name="Rounded Rectangle 53">
            <a:extLst>
              <a:ext uri="{FF2B5EF4-FFF2-40B4-BE49-F238E27FC236}">
                <a16:creationId xmlns:a16="http://schemas.microsoft.com/office/drawing/2014/main" id="{D49AB0FC-9E72-469D-9025-2226AA92DFB8}"/>
              </a:ext>
            </a:extLst>
          </p:cNvPr>
          <p:cNvSpPr/>
          <p:nvPr/>
        </p:nvSpPr>
        <p:spPr>
          <a:xfrm>
            <a:off x="7973251" y="5263809"/>
            <a:ext cx="3272761" cy="4997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tx1"/>
                </a:solidFill>
                <a:latin typeface="+mj-lt"/>
              </a:rPr>
              <a:t>Intercambio y fortalecimiento de capacidades</a:t>
            </a:r>
            <a:endParaRPr lang="en-GB" sz="1600" dirty="0">
              <a:solidFill>
                <a:schemeClr val="tx1"/>
              </a:solidFill>
              <a:latin typeface="+mj-lt"/>
            </a:endParaRPr>
          </a:p>
        </p:txBody>
      </p:sp>
      <p:sp>
        <p:nvSpPr>
          <p:cNvPr id="44" name="Rounded Rectangle 54">
            <a:extLst>
              <a:ext uri="{FF2B5EF4-FFF2-40B4-BE49-F238E27FC236}">
                <a16:creationId xmlns:a16="http://schemas.microsoft.com/office/drawing/2014/main" id="{085C10EC-8E80-4CC6-87C4-F4D8F1BCF1ED}"/>
              </a:ext>
            </a:extLst>
          </p:cNvPr>
          <p:cNvSpPr/>
          <p:nvPr/>
        </p:nvSpPr>
        <p:spPr>
          <a:xfrm>
            <a:off x="7973251" y="6010772"/>
            <a:ext cx="3272761" cy="4997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solidFill>
                  <a:srgbClr val="C00000"/>
                </a:solidFill>
              </a:rPr>
              <a:t>No dejar a nadie atrás</a:t>
            </a:r>
            <a:r>
              <a:rPr lang="es-ES_tradnl" sz="1600" dirty="0">
                <a:solidFill>
                  <a:schemeClr val="tx1"/>
                </a:solidFill>
                <a:latin typeface="+mj-lt"/>
              </a:rPr>
              <a:t> en el logro de la meta 8.7</a:t>
            </a:r>
            <a:endParaRPr lang="en-GB" sz="1600" dirty="0">
              <a:solidFill>
                <a:schemeClr val="tx1"/>
              </a:solidFill>
              <a:latin typeface="+mj-lt"/>
            </a:endParaRPr>
          </a:p>
        </p:txBody>
      </p:sp>
      <p:cxnSp>
        <p:nvCxnSpPr>
          <p:cNvPr id="45" name="Straight Arrow Connector 55">
            <a:extLst>
              <a:ext uri="{FF2B5EF4-FFF2-40B4-BE49-F238E27FC236}">
                <a16:creationId xmlns:a16="http://schemas.microsoft.com/office/drawing/2014/main" id="{852A32EB-148D-4A11-B77B-16A05D9F010E}"/>
              </a:ext>
            </a:extLst>
          </p:cNvPr>
          <p:cNvCxnSpPr/>
          <p:nvPr/>
        </p:nvCxnSpPr>
        <p:spPr>
          <a:xfrm flipH="1">
            <a:off x="9476737" y="4355483"/>
            <a:ext cx="7354" cy="261032"/>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58">
            <a:extLst>
              <a:ext uri="{FF2B5EF4-FFF2-40B4-BE49-F238E27FC236}">
                <a16:creationId xmlns:a16="http://schemas.microsoft.com/office/drawing/2014/main" id="{F4ECDEC0-EFEB-46DC-AE14-50FF374CE67C}"/>
              </a:ext>
            </a:extLst>
          </p:cNvPr>
          <p:cNvCxnSpPr/>
          <p:nvPr/>
        </p:nvCxnSpPr>
        <p:spPr>
          <a:xfrm flipH="1">
            <a:off x="9465362" y="4999207"/>
            <a:ext cx="7354" cy="261032"/>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59">
            <a:extLst>
              <a:ext uri="{FF2B5EF4-FFF2-40B4-BE49-F238E27FC236}">
                <a16:creationId xmlns:a16="http://schemas.microsoft.com/office/drawing/2014/main" id="{E3046E0B-7D7B-4A60-9EA8-A423535AECC2}"/>
              </a:ext>
            </a:extLst>
          </p:cNvPr>
          <p:cNvCxnSpPr/>
          <p:nvPr/>
        </p:nvCxnSpPr>
        <p:spPr>
          <a:xfrm flipH="1">
            <a:off x="9457788" y="5753128"/>
            <a:ext cx="7354" cy="261032"/>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60">
            <a:extLst>
              <a:ext uri="{FF2B5EF4-FFF2-40B4-BE49-F238E27FC236}">
                <a16:creationId xmlns:a16="http://schemas.microsoft.com/office/drawing/2014/main" id="{25B175C2-28D1-454D-8A43-7A044B9D1234}"/>
              </a:ext>
            </a:extLst>
          </p:cNvPr>
          <p:cNvCxnSpPr/>
          <p:nvPr/>
        </p:nvCxnSpPr>
        <p:spPr>
          <a:xfrm flipH="1">
            <a:off x="9480878" y="3714439"/>
            <a:ext cx="7354" cy="261032"/>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9" name="Imagen 11">
            <a:extLst>
              <a:ext uri="{FF2B5EF4-FFF2-40B4-BE49-F238E27FC236}">
                <a16:creationId xmlns:a16="http://schemas.microsoft.com/office/drawing/2014/main" id="{2B7CCEE2-B81C-4BCF-981D-5409A0079EE4}"/>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716133" y="2218405"/>
            <a:ext cx="1513165" cy="1513165"/>
          </a:xfrm>
          <a:prstGeom prst="rect">
            <a:avLst/>
          </a:prstGeom>
        </p:spPr>
      </p:pic>
    </p:spTree>
    <p:extLst>
      <p:ext uri="{BB962C8B-B14F-4D97-AF65-F5344CB8AC3E}">
        <p14:creationId xmlns:p14="http://schemas.microsoft.com/office/powerpoint/2010/main" val="4190929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7">
            <a:extLst>
              <a:ext uri="{FF2B5EF4-FFF2-40B4-BE49-F238E27FC236}">
                <a16:creationId xmlns:a16="http://schemas.microsoft.com/office/drawing/2014/main" id="{DF6B3DCD-307B-4E23-AAC9-AE4AD0F66D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00" t="8831" r="4075" b="13343"/>
          <a:stretch/>
        </p:blipFill>
        <p:spPr>
          <a:xfrm>
            <a:off x="6807200" y="1684182"/>
            <a:ext cx="4686204" cy="4998616"/>
          </a:xfrm>
          <a:prstGeom prst="rect">
            <a:avLst/>
          </a:prstGeom>
        </p:spPr>
      </p:pic>
      <p:pic>
        <p:nvPicPr>
          <p:cNvPr id="7" name="Graphic 6">
            <a:extLst>
              <a:ext uri="{FF2B5EF4-FFF2-40B4-BE49-F238E27FC236}">
                <a16:creationId xmlns:a16="http://schemas.microsoft.com/office/drawing/2014/main" id="{5AC8E3C6-FE74-46F6-BC9C-320CC15E8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676" y="396444"/>
            <a:ext cx="1781889" cy="641782"/>
          </a:xfrm>
          <a:prstGeom prst="rect">
            <a:avLst/>
          </a:prstGeom>
        </p:spPr>
      </p:pic>
      <p:sp>
        <p:nvSpPr>
          <p:cNvPr id="11" name="Title 1">
            <a:extLst>
              <a:ext uri="{FF2B5EF4-FFF2-40B4-BE49-F238E27FC236}">
                <a16:creationId xmlns:a16="http://schemas.microsoft.com/office/drawing/2014/main" id="{4CA3B505-F6C1-43C9-A65D-56F076E0ACAA}"/>
              </a:ext>
            </a:extLst>
          </p:cNvPr>
          <p:cNvSpPr>
            <a:spLocks noGrp="1"/>
          </p:cNvSpPr>
          <p:nvPr>
            <p:ph type="title"/>
          </p:nvPr>
        </p:nvSpPr>
        <p:spPr>
          <a:xfrm>
            <a:off x="838200" y="1231262"/>
            <a:ext cx="10515600" cy="813436"/>
          </a:xfrm>
        </p:spPr>
        <p:txBody>
          <a:bodyPr>
            <a:normAutofit fontScale="90000"/>
          </a:bodyPr>
          <a:lstStyle/>
          <a:p>
            <a:r>
              <a:rPr lang="fr-FR" sz="2800" b="1" dirty="0">
                <a:solidFill>
                  <a:srgbClr val="002060"/>
                </a:solidFill>
                <a:latin typeface="Overpass" panose="00000500000000000000" pitchFamily="2" charset="0"/>
              </a:rPr>
              <a:t>Modelo de </a:t>
            </a:r>
            <a:r>
              <a:rPr lang="fr-FR" sz="2800" b="1" dirty="0" err="1">
                <a:solidFill>
                  <a:srgbClr val="002060"/>
                </a:solidFill>
                <a:latin typeface="Overpass" panose="00000500000000000000" pitchFamily="2" charset="0"/>
              </a:rPr>
              <a:t>Identificación</a:t>
            </a:r>
            <a:r>
              <a:rPr lang="fr-FR" sz="2800" b="1" dirty="0">
                <a:solidFill>
                  <a:srgbClr val="002060"/>
                </a:solidFill>
                <a:latin typeface="Overpass" panose="00000500000000000000" pitchFamily="2" charset="0"/>
              </a:rPr>
              <a:t> del </a:t>
            </a:r>
            <a:r>
              <a:rPr lang="fr-FR" sz="2800" b="1" dirty="0" err="1">
                <a:solidFill>
                  <a:srgbClr val="002060"/>
                </a:solidFill>
                <a:latin typeface="Overpass" panose="00000500000000000000" pitchFamily="2" charset="0"/>
              </a:rPr>
              <a:t>Riesgo</a:t>
            </a:r>
            <a:r>
              <a:rPr lang="fr-FR" sz="2800" b="1" dirty="0">
                <a:solidFill>
                  <a:srgbClr val="002060"/>
                </a:solidFill>
                <a:latin typeface="Overpass" panose="00000500000000000000" pitchFamily="2" charset="0"/>
              </a:rPr>
              <a:t> de Trabajo Infantil- MIRTI:</a:t>
            </a:r>
            <a:br>
              <a:rPr lang="fr-FR" sz="2800" b="1" dirty="0">
                <a:solidFill>
                  <a:srgbClr val="002060"/>
                </a:solidFill>
                <a:latin typeface="Overpass" panose="00000500000000000000" pitchFamily="2" charset="0"/>
              </a:rPr>
            </a:br>
            <a:r>
              <a:rPr lang="fr-FR" sz="2800" b="1" dirty="0">
                <a:solidFill>
                  <a:srgbClr val="002060"/>
                </a:solidFill>
                <a:latin typeface="Overpass" panose="00000500000000000000" pitchFamily="2" charset="0"/>
              </a:rPr>
              <a:t>Políticas locales de </a:t>
            </a:r>
            <a:r>
              <a:rPr lang="fr-FR" sz="2800" b="1" dirty="0" err="1">
                <a:solidFill>
                  <a:srgbClr val="002060"/>
                </a:solidFill>
                <a:latin typeface="Overpass" panose="00000500000000000000" pitchFamily="2" charset="0"/>
              </a:rPr>
              <a:t>prevención</a:t>
            </a:r>
            <a:r>
              <a:rPr lang="fr-FR" sz="2800" b="1" dirty="0">
                <a:solidFill>
                  <a:srgbClr val="002060"/>
                </a:solidFill>
                <a:latin typeface="Overpass" panose="00000500000000000000" pitchFamily="2" charset="0"/>
              </a:rPr>
              <a:t> </a:t>
            </a:r>
            <a:endParaRPr lang="en-GB" sz="2800" b="1" dirty="0">
              <a:solidFill>
                <a:srgbClr val="002060"/>
              </a:solidFill>
              <a:latin typeface="Overpass" panose="00000500000000000000" pitchFamily="2" charset="0"/>
            </a:endParaRPr>
          </a:p>
        </p:txBody>
      </p:sp>
      <p:pic>
        <p:nvPicPr>
          <p:cNvPr id="8" name="Imagen 7">
            <a:extLst>
              <a:ext uri="{FF2B5EF4-FFF2-40B4-BE49-F238E27FC236}">
                <a16:creationId xmlns:a16="http://schemas.microsoft.com/office/drawing/2014/main" id="{5E1DDA9F-2D69-48F1-8913-469AE3A2AC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1778" y="258434"/>
            <a:ext cx="2854696" cy="666096"/>
          </a:xfrm>
          <a:prstGeom prst="rect">
            <a:avLst/>
          </a:prstGeom>
        </p:spPr>
      </p:pic>
      <p:sp>
        <p:nvSpPr>
          <p:cNvPr id="39" name="Marcador de texto 2">
            <a:extLst>
              <a:ext uri="{FF2B5EF4-FFF2-40B4-BE49-F238E27FC236}">
                <a16:creationId xmlns:a16="http://schemas.microsoft.com/office/drawing/2014/main" id="{11DA3961-1131-49F0-8EBB-AC65F755C177}"/>
              </a:ext>
            </a:extLst>
          </p:cNvPr>
          <p:cNvSpPr txBox="1">
            <a:spLocks/>
          </p:cNvSpPr>
          <p:nvPr/>
        </p:nvSpPr>
        <p:spPr>
          <a:xfrm>
            <a:off x="1456557" y="2321547"/>
            <a:ext cx="5045843" cy="4207646"/>
          </a:xfrm>
          <a:prstGeom prst="rect">
            <a:avLst/>
          </a:prstGeom>
        </p:spPr>
        <p:txBody>
          <a:bodyPr vert="horz" lIns="91440" tIns="45720" rIns="91440" bIns="45720" rtlCol="0" anchor="ctr">
            <a:normAutofit/>
          </a:bodyPr>
          <a:lstStyle>
            <a:defPPr>
              <a:defRPr lang="es-G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2000" dirty="0">
                <a:solidFill>
                  <a:schemeClr val="bg1">
                    <a:lumMod val="50000"/>
                  </a:schemeClr>
                </a:solidFill>
              </a:rPr>
              <a:t>Diseñar e implementar estrategias preventivas de trabajo infantil a nivel local.</a:t>
            </a:r>
          </a:p>
          <a:p>
            <a:endParaRPr lang="es-PE" sz="2000" dirty="0"/>
          </a:p>
          <a:p>
            <a:r>
              <a:rPr lang="es-PE" sz="2000" dirty="0">
                <a:solidFill>
                  <a:schemeClr val="accent2">
                    <a:lumMod val="75000"/>
                  </a:schemeClr>
                </a:solidFill>
              </a:rPr>
              <a:t>Implementado en 10 países: Argentina, Brasil, Chile, Colombia, Costa Rica, Guatemala, Jamaica, México,  Perú y Paraguay.</a:t>
            </a:r>
          </a:p>
          <a:p>
            <a:endParaRPr lang="es-PE" sz="2000" dirty="0">
              <a:solidFill>
                <a:schemeClr val="accent2">
                  <a:lumMod val="75000"/>
                </a:schemeClr>
              </a:solidFill>
            </a:endParaRPr>
          </a:p>
          <a:p>
            <a:r>
              <a:rPr lang="es-ES_tradnl" sz="2000" dirty="0">
                <a:solidFill>
                  <a:schemeClr val="bg1">
                    <a:lumMod val="50000"/>
                  </a:schemeClr>
                </a:solidFill>
              </a:rPr>
              <a:t>Estimación de la vulnerabilidad al trabajo infantil en </a:t>
            </a:r>
            <a:r>
              <a:rPr lang="es-ES_tradnl" sz="2000" b="1" dirty="0">
                <a:solidFill>
                  <a:schemeClr val="tx2"/>
                </a:solidFill>
              </a:rPr>
              <a:t>12.464 municipios</a:t>
            </a:r>
            <a:r>
              <a:rPr lang="es-ES_tradnl" sz="2000" dirty="0">
                <a:solidFill>
                  <a:schemeClr val="bg1">
                    <a:lumMod val="50000"/>
                  </a:schemeClr>
                </a:solidFill>
              </a:rPr>
              <a:t>, identificando los factores de protección y riesgo. </a:t>
            </a:r>
            <a:endParaRPr lang="es-PE" sz="2000" dirty="0">
              <a:solidFill>
                <a:schemeClr val="accent2">
                  <a:lumMod val="75000"/>
                </a:schemeClr>
              </a:solidFill>
            </a:endParaRPr>
          </a:p>
          <a:p>
            <a:endParaRPr lang="es-GT" sz="2000" dirty="0"/>
          </a:p>
        </p:txBody>
      </p:sp>
      <p:grpSp>
        <p:nvGrpSpPr>
          <p:cNvPr id="40" name="Grupo 7">
            <a:extLst>
              <a:ext uri="{FF2B5EF4-FFF2-40B4-BE49-F238E27FC236}">
                <a16:creationId xmlns:a16="http://schemas.microsoft.com/office/drawing/2014/main" id="{CE0CCFF6-BB0F-4076-9418-1D1F7268B26C}"/>
              </a:ext>
            </a:extLst>
          </p:cNvPr>
          <p:cNvGrpSpPr/>
          <p:nvPr/>
        </p:nvGrpSpPr>
        <p:grpSpPr>
          <a:xfrm>
            <a:off x="979739" y="2784395"/>
            <a:ext cx="254428" cy="238527"/>
            <a:chOff x="319158" y="4818419"/>
            <a:chExt cx="254428" cy="238527"/>
          </a:xfrm>
        </p:grpSpPr>
        <p:sp>
          <p:nvSpPr>
            <p:cNvPr id="41" name="Oval 21">
              <a:extLst>
                <a:ext uri="{FF2B5EF4-FFF2-40B4-BE49-F238E27FC236}">
                  <a16:creationId xmlns:a16="http://schemas.microsoft.com/office/drawing/2014/main" id="{4D9F7B9C-1665-4D84-A2B9-3F09F07038F4}"/>
                </a:ext>
              </a:extLst>
            </p:cNvPr>
            <p:cNvSpPr/>
            <p:nvPr/>
          </p:nvSpPr>
          <p:spPr>
            <a:xfrm>
              <a:off x="381105" y="4885616"/>
              <a:ext cx="129678" cy="1215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2" name="Oval 22">
              <a:extLst>
                <a:ext uri="{FF2B5EF4-FFF2-40B4-BE49-F238E27FC236}">
                  <a16:creationId xmlns:a16="http://schemas.microsoft.com/office/drawing/2014/main" id="{058E4E6E-C598-4DFE-945A-E5C4683ED7BE}"/>
                </a:ext>
              </a:extLst>
            </p:cNvPr>
            <p:cNvSpPr/>
            <p:nvPr/>
          </p:nvSpPr>
          <p:spPr>
            <a:xfrm>
              <a:off x="319158" y="4818419"/>
              <a:ext cx="254428" cy="2385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3" name="Grupo 10">
            <a:extLst>
              <a:ext uri="{FF2B5EF4-FFF2-40B4-BE49-F238E27FC236}">
                <a16:creationId xmlns:a16="http://schemas.microsoft.com/office/drawing/2014/main" id="{A9E41F70-DE05-4A7E-9ADD-A95519749295}"/>
              </a:ext>
            </a:extLst>
          </p:cNvPr>
          <p:cNvGrpSpPr/>
          <p:nvPr/>
        </p:nvGrpSpPr>
        <p:grpSpPr>
          <a:xfrm>
            <a:off x="1000501" y="3695011"/>
            <a:ext cx="254428" cy="238527"/>
            <a:chOff x="319158" y="4818419"/>
            <a:chExt cx="254428" cy="238527"/>
          </a:xfrm>
        </p:grpSpPr>
        <p:sp>
          <p:nvSpPr>
            <p:cNvPr id="44" name="Oval 21">
              <a:extLst>
                <a:ext uri="{FF2B5EF4-FFF2-40B4-BE49-F238E27FC236}">
                  <a16:creationId xmlns:a16="http://schemas.microsoft.com/office/drawing/2014/main" id="{60118124-FD28-4D55-8EB5-E7B6BAF7B324}"/>
                </a:ext>
              </a:extLst>
            </p:cNvPr>
            <p:cNvSpPr/>
            <p:nvPr/>
          </p:nvSpPr>
          <p:spPr>
            <a:xfrm>
              <a:off x="381105" y="4885616"/>
              <a:ext cx="129678" cy="1215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5" name="Oval 22">
              <a:extLst>
                <a:ext uri="{FF2B5EF4-FFF2-40B4-BE49-F238E27FC236}">
                  <a16:creationId xmlns:a16="http://schemas.microsoft.com/office/drawing/2014/main" id="{0ECD2FD2-0BC4-44DB-A446-43557146235E}"/>
                </a:ext>
              </a:extLst>
            </p:cNvPr>
            <p:cNvSpPr/>
            <p:nvPr/>
          </p:nvSpPr>
          <p:spPr>
            <a:xfrm>
              <a:off x="319158" y="4818419"/>
              <a:ext cx="254428" cy="2385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6" name="Grupo 13">
            <a:extLst>
              <a:ext uri="{FF2B5EF4-FFF2-40B4-BE49-F238E27FC236}">
                <a16:creationId xmlns:a16="http://schemas.microsoft.com/office/drawing/2014/main" id="{BE64BD99-E492-4233-8CEB-BC68D2C2C98F}"/>
              </a:ext>
            </a:extLst>
          </p:cNvPr>
          <p:cNvGrpSpPr/>
          <p:nvPr/>
        </p:nvGrpSpPr>
        <p:grpSpPr>
          <a:xfrm>
            <a:off x="1028833" y="4909148"/>
            <a:ext cx="254428" cy="238527"/>
            <a:chOff x="319158" y="4818419"/>
            <a:chExt cx="254428" cy="238527"/>
          </a:xfrm>
        </p:grpSpPr>
        <p:sp>
          <p:nvSpPr>
            <p:cNvPr id="47" name="Oval 21">
              <a:extLst>
                <a:ext uri="{FF2B5EF4-FFF2-40B4-BE49-F238E27FC236}">
                  <a16:creationId xmlns:a16="http://schemas.microsoft.com/office/drawing/2014/main" id="{7914DF10-4997-4247-A953-05AE230B886A}"/>
                </a:ext>
              </a:extLst>
            </p:cNvPr>
            <p:cNvSpPr/>
            <p:nvPr/>
          </p:nvSpPr>
          <p:spPr>
            <a:xfrm>
              <a:off x="381105" y="4885616"/>
              <a:ext cx="129678" cy="1215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8" name="Oval 22">
              <a:extLst>
                <a:ext uri="{FF2B5EF4-FFF2-40B4-BE49-F238E27FC236}">
                  <a16:creationId xmlns:a16="http://schemas.microsoft.com/office/drawing/2014/main" id="{0324E69C-028E-4971-81D5-0D4A8DCE833D}"/>
                </a:ext>
              </a:extLst>
            </p:cNvPr>
            <p:cNvSpPr/>
            <p:nvPr/>
          </p:nvSpPr>
          <p:spPr>
            <a:xfrm>
              <a:off x="319158" y="4818419"/>
              <a:ext cx="254428" cy="2385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Tree>
    <p:extLst>
      <p:ext uri="{BB962C8B-B14F-4D97-AF65-F5344CB8AC3E}">
        <p14:creationId xmlns:p14="http://schemas.microsoft.com/office/powerpoint/2010/main" val="5646079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1981200" y="2087270"/>
            <a:ext cx="8229600" cy="2232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buFontTx/>
              <a:buNone/>
            </a:pPr>
            <a:endParaRPr lang="es-ES" altLang="en-US" sz="2000" b="1"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a:p>
            <a:pPr>
              <a:spcBef>
                <a:spcPts val="0"/>
              </a:spcBef>
            </a:pPr>
            <a:r>
              <a:rPr lang="es-ES" altLang="en-US"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International Labour Office</a:t>
            </a:r>
          </a:p>
          <a:p>
            <a:pPr>
              <a:spcBef>
                <a:spcPts val="0"/>
              </a:spcBef>
            </a:pPr>
            <a:r>
              <a:rPr lang="es-ES" altLang="en-US" sz="1700" b="1" dirty="0">
                <a:solidFill>
                  <a:srgbClr val="002060"/>
                </a:solidFill>
                <a:latin typeface="Noto Sans" panose="020B0502040504020204" pitchFamily="34" charset="0"/>
                <a:ea typeface="Noto Sans" panose="020B0502040504020204" pitchFamily="34" charset="0"/>
                <a:cs typeface="Noto Sans" panose="020B0502040504020204" pitchFamily="34" charset="0"/>
              </a:rPr>
              <a:t>Oficina Internacional del Trabajo</a:t>
            </a:r>
          </a:p>
          <a:p>
            <a:pPr>
              <a:spcBef>
                <a:spcPts val="0"/>
              </a:spcBef>
            </a:pP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 </a:t>
            </a:r>
          </a:p>
          <a:p>
            <a:pPr>
              <a:spcBef>
                <a:spcPts val="0"/>
              </a:spcBef>
            </a:pPr>
            <a:r>
              <a:rPr lang="en-GB"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Fundamental Principles and Rights at Work Branch </a:t>
            </a:r>
            <a:endParaRPr lang="fr-CH"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spcBef>
                <a:spcPts val="0"/>
              </a:spcBef>
            </a:pP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Servicio de Principios y derechos fundamentales en el trabajo</a:t>
            </a:r>
          </a:p>
          <a:p>
            <a:pPr>
              <a:spcBef>
                <a:spcPts val="0"/>
              </a:spcBef>
            </a:pPr>
            <a:endPar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spcBef>
                <a:spcPts val="0"/>
              </a:spcBef>
            </a:pP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Email: fundamentals@ilo.org </a:t>
            </a:r>
          </a:p>
          <a:p>
            <a:pPr>
              <a:spcBef>
                <a:spcPts val="0"/>
              </a:spcBef>
            </a:pP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Web : </a:t>
            </a: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www.ilo.org/fundamentals</a:t>
            </a: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 </a:t>
            </a: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hlinkClick r:id="rId3"/>
              </a:rPr>
              <a:t>www.alliance87.org</a:t>
            </a:r>
            <a:r>
              <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rPr>
              <a:t>.</a:t>
            </a:r>
          </a:p>
          <a:p>
            <a:pPr>
              <a:spcBef>
                <a:spcPts val="0"/>
              </a:spcBef>
            </a:pPr>
            <a:endParaRPr lang="es-ES" altLang="en-US" sz="1700" dirty="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a:lnSpc>
                <a:spcPct val="90000"/>
              </a:lnSpc>
              <a:buFontTx/>
              <a:buNone/>
            </a:pPr>
            <a:endParaRPr lang="es-ES" alt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a:p>
            <a:pPr>
              <a:lnSpc>
                <a:spcPct val="90000"/>
              </a:lnSpc>
              <a:buFontTx/>
              <a:buNone/>
            </a:pPr>
            <a:endParaRPr lang="es-ES" alt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Graphic 4">
            <a:extLst>
              <a:ext uri="{FF2B5EF4-FFF2-40B4-BE49-F238E27FC236}">
                <a16:creationId xmlns:a16="http://schemas.microsoft.com/office/drawing/2014/main" id="{D957D240-FF92-4ADE-92F2-8015EFAA71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676" y="396444"/>
            <a:ext cx="1781889" cy="641782"/>
          </a:xfrm>
          <a:prstGeom prst="rect">
            <a:avLst/>
          </a:prstGeom>
        </p:spPr>
      </p:pic>
      <p:sp>
        <p:nvSpPr>
          <p:cNvPr id="7" name="TextBox 6">
            <a:extLst>
              <a:ext uri="{FF2B5EF4-FFF2-40B4-BE49-F238E27FC236}">
                <a16:creationId xmlns:a16="http://schemas.microsoft.com/office/drawing/2014/main" id="{18B3EC3F-AF85-4CDC-8549-1A6C796F343A}"/>
              </a:ext>
            </a:extLst>
          </p:cNvPr>
          <p:cNvSpPr txBox="1"/>
          <p:nvPr/>
        </p:nvSpPr>
        <p:spPr>
          <a:xfrm>
            <a:off x="1218063" y="1324221"/>
            <a:ext cx="6093724" cy="477054"/>
          </a:xfrm>
          <a:prstGeom prst="rect">
            <a:avLst/>
          </a:prstGeom>
          <a:noFill/>
        </p:spPr>
        <p:txBody>
          <a:bodyPr wrap="square">
            <a:spAutoFit/>
          </a:bodyPr>
          <a:lstStyle/>
          <a:p>
            <a:r>
              <a:rPr lang="fr-FR" sz="2500" b="1" dirty="0">
                <a:solidFill>
                  <a:srgbClr val="002060"/>
                </a:solidFill>
                <a:latin typeface="Overpass" panose="00000500000000000000" pitchFamily="2" charset="0"/>
                <a:ea typeface="+mj-ea"/>
                <a:cs typeface="+mj-cs"/>
              </a:rPr>
              <a:t>Contact/</a:t>
            </a:r>
            <a:r>
              <a:rPr lang="fr-FR" sz="2500" b="1" dirty="0" err="1">
                <a:solidFill>
                  <a:srgbClr val="002060"/>
                </a:solidFill>
                <a:latin typeface="Overpass" panose="00000500000000000000" pitchFamily="2" charset="0"/>
                <a:ea typeface="+mj-ea"/>
                <a:cs typeface="+mj-cs"/>
              </a:rPr>
              <a:t>contacto</a:t>
            </a:r>
            <a:endParaRPr lang="en-GB" sz="2500" b="1" dirty="0">
              <a:solidFill>
                <a:srgbClr val="002060"/>
              </a:solidFill>
              <a:latin typeface="Overpass" panose="00000500000000000000" pitchFamily="2" charset="0"/>
              <a:ea typeface="+mj-ea"/>
              <a:cs typeface="+mj-cs"/>
            </a:endParaRPr>
          </a:p>
        </p:txBody>
      </p:sp>
    </p:spTree>
    <p:extLst>
      <p:ext uri="{BB962C8B-B14F-4D97-AF65-F5344CB8AC3E}">
        <p14:creationId xmlns:p14="http://schemas.microsoft.com/office/powerpoint/2010/main" val="1662158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Widescreen</PresentationFormat>
  <Paragraphs>93</Paragraphs>
  <Slides>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vt:i4>
      </vt:variant>
    </vt:vector>
  </HeadingPairs>
  <TitlesOfParts>
    <vt:vector size="15" baseType="lpstr">
      <vt:lpstr>Arial</vt:lpstr>
      <vt:lpstr>Arial</vt:lpstr>
      <vt:lpstr>Calibri</vt:lpstr>
      <vt:lpstr>Calibri Light</vt:lpstr>
      <vt:lpstr>Noto Sans</vt:lpstr>
      <vt:lpstr>Overpass</vt:lpstr>
      <vt:lpstr>Office Theme</vt:lpstr>
      <vt:lpstr>Cooperation and partnerships to end child labour</vt:lpstr>
      <vt:lpstr>Cooperation and partnerships to end child labour</vt:lpstr>
      <vt:lpstr>Alliance 8.7</vt:lpstr>
      <vt:lpstr>Alliance 8.7: Expected results</vt:lpstr>
      <vt:lpstr>Iniciativa Regional América Latina y el Caribe Libre de Trabajo Infantil</vt:lpstr>
      <vt:lpstr>Territorialización de la meta 8.7</vt:lpstr>
      <vt:lpstr>Modelo de Identificación del Riesgo de Trabajo Infantil- MIRTI: Políticas locales de prevención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Rollinger, Fabien</dc:creator>
  <cp:lastModifiedBy>Claudia  Di Lorenzi</cp:lastModifiedBy>
  <cp:revision>35</cp:revision>
  <cp:lastPrinted>2021-11-18T18:22:41Z</cp:lastPrinted>
  <dcterms:created xsi:type="dcterms:W3CDTF">2021-11-18T10:38:57Z</dcterms:created>
  <dcterms:modified xsi:type="dcterms:W3CDTF">2022-01-17T10:01:15Z</dcterms:modified>
</cp:coreProperties>
</file>